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6" r:id="rId4"/>
    <p:sldId id="259" r:id="rId5"/>
    <p:sldId id="258" r:id="rId6"/>
    <p:sldId id="271" r:id="rId7"/>
    <p:sldId id="272" r:id="rId8"/>
    <p:sldId id="268" r:id="rId9"/>
    <p:sldId id="263" r:id="rId10"/>
    <p:sldId id="262" r:id="rId11"/>
    <p:sldId id="267" r:id="rId12"/>
    <p:sldId id="269" r:id="rId13"/>
    <p:sldId id="270" r:id="rId14"/>
    <p:sldId id="260" r:id="rId15"/>
    <p:sldId id="261" r:id="rId16"/>
    <p:sldId id="264" r:id="rId17"/>
  </p:sldIdLst>
  <p:sldSz cx="9144000" cy="6858000" type="screen4x3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434"/>
    <a:srgbClr val="D4FF45"/>
    <a:srgbClr val="989898"/>
    <a:srgbClr val="D9D9D9"/>
    <a:srgbClr val="E22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280" autoAdjust="0"/>
  </p:normalViewPr>
  <p:slideViewPr>
    <p:cSldViewPr>
      <p:cViewPr varScale="1">
        <p:scale>
          <a:sx n="66" d="100"/>
          <a:sy n="66" d="100"/>
        </p:scale>
        <p:origin x="175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76" y="84"/>
      </p:cViewPr>
      <p:guideLst>
        <p:guide orient="horz" pos="3129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6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84A19-3100-C443-A3B1-AA48C77ED0E1}" type="datetimeFigureOut">
              <a:t>16.04.2020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6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E0875-C2CD-9D43-805D-CADA5057ED5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4694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A55D1-137D-4863-9824-A771B540E2D5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6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B5C5B-69AE-467B-BE1F-8DBEDB8CCF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2006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B5C5B-69AE-467B-BE1F-8DBEDB8CCFB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3686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Gleichschenkliges Dreieck 3"/>
          <p:cNvSpPr/>
          <p:nvPr userDrawn="1"/>
        </p:nvSpPr>
        <p:spPr>
          <a:xfrm rot="10423249">
            <a:off x="-3557427" y="1001733"/>
            <a:ext cx="16171774" cy="10240941"/>
          </a:xfrm>
          <a:prstGeom prst="triangle">
            <a:avLst>
              <a:gd name="adj" fmla="val 49873"/>
            </a:avLst>
          </a:prstGeom>
          <a:solidFill>
            <a:srgbClr val="D4F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975247"/>
            <a:ext cx="7772400" cy="1470025"/>
          </a:xfrm>
          <a:noFill/>
        </p:spPr>
        <p:txBody>
          <a:bodyPr>
            <a:normAutofit/>
          </a:bodyPr>
          <a:lstStyle>
            <a:lvl1pPr algn="ctr">
              <a:defRPr sz="3600" b="1" i="0" spc="600">
                <a:solidFill>
                  <a:srgbClr val="333434"/>
                </a:solidFill>
                <a:latin typeface="Arial Narrow" pitchFamily="34" charset="0"/>
                <a:cs typeface="Arial Narrow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None/>
              <a:defRPr b="0" i="0" cap="all" spc="600" baseline="0">
                <a:solidFill>
                  <a:srgbClr val="333434"/>
                </a:solidFill>
                <a:latin typeface="Arial Narrow" pitchFamily="34" charset="0"/>
                <a:cs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5" name="Ellipse 16"/>
          <p:cNvSpPr/>
          <p:nvPr userDrawn="1"/>
        </p:nvSpPr>
        <p:spPr>
          <a:xfrm>
            <a:off x="6768752" y="-783192"/>
            <a:ext cx="2483768" cy="2484000"/>
          </a:xfrm>
          <a:prstGeom prst="ellipse">
            <a:avLst/>
          </a:prstGeom>
          <a:solidFill>
            <a:srgbClr val="E22019"/>
          </a:solidFill>
          <a:ln>
            <a:solidFill>
              <a:srgbClr val="E22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E22019"/>
              </a:solidFill>
            </a:endParaRPr>
          </a:p>
        </p:txBody>
      </p:sp>
      <p:grpSp>
        <p:nvGrpSpPr>
          <p:cNvPr id="15" name="Gruppieren 14"/>
          <p:cNvGrpSpPr/>
          <p:nvPr userDrawn="1"/>
        </p:nvGrpSpPr>
        <p:grpSpPr>
          <a:xfrm>
            <a:off x="7240254" y="260647"/>
            <a:ext cx="1409826" cy="881230"/>
            <a:chOff x="7015110" y="260647"/>
            <a:chExt cx="1409826" cy="881230"/>
          </a:xfrm>
        </p:grpSpPr>
        <p:pic>
          <p:nvPicPr>
            <p:cNvPr id="16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58" r="25040"/>
            <a:stretch/>
          </p:blipFill>
          <p:spPr bwMode="auto">
            <a:xfrm>
              <a:off x="7017743" y="841987"/>
              <a:ext cx="1407193" cy="299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Grafik 1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5110" y="260647"/>
              <a:ext cx="1407600" cy="5644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4758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Gleichschenkliges Dreieck 3"/>
          <p:cNvSpPr/>
          <p:nvPr userDrawn="1"/>
        </p:nvSpPr>
        <p:spPr>
          <a:xfrm rot="10423249">
            <a:off x="-3557427" y="1001733"/>
            <a:ext cx="16171774" cy="10240941"/>
          </a:xfrm>
          <a:prstGeom prst="triangle">
            <a:avLst>
              <a:gd name="adj" fmla="val 49873"/>
            </a:avLst>
          </a:prstGeom>
          <a:solidFill>
            <a:srgbClr val="D4F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975247"/>
            <a:ext cx="7772400" cy="1470025"/>
          </a:xfrm>
          <a:noFill/>
        </p:spPr>
        <p:txBody>
          <a:bodyPr>
            <a:normAutofit/>
          </a:bodyPr>
          <a:lstStyle>
            <a:lvl1pPr algn="ctr">
              <a:defRPr sz="3600" b="1" i="0" cap="none" spc="600" baseline="0">
                <a:solidFill>
                  <a:srgbClr val="333434"/>
                </a:solidFill>
                <a:latin typeface="Arial Narrow" pitchFamily="34" charset="0"/>
                <a:cs typeface="Arial Narrow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None/>
              <a:defRPr b="0" i="0" cap="none" spc="600" baseline="0">
                <a:solidFill>
                  <a:srgbClr val="333434"/>
                </a:solidFill>
                <a:latin typeface="Arial Narrow" pitchFamily="34" charset="0"/>
                <a:cs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5" name="Ellipse 16"/>
          <p:cNvSpPr/>
          <p:nvPr userDrawn="1"/>
        </p:nvSpPr>
        <p:spPr>
          <a:xfrm>
            <a:off x="6768752" y="-783192"/>
            <a:ext cx="2483768" cy="2484000"/>
          </a:xfrm>
          <a:prstGeom prst="ellipse">
            <a:avLst/>
          </a:prstGeom>
          <a:solidFill>
            <a:srgbClr val="E22019"/>
          </a:solidFill>
          <a:ln>
            <a:solidFill>
              <a:srgbClr val="E22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E22019"/>
              </a:solidFill>
            </a:endParaRP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7240254" y="260647"/>
            <a:ext cx="1409826" cy="881230"/>
            <a:chOff x="7015110" y="260647"/>
            <a:chExt cx="1409826" cy="881230"/>
          </a:xfrm>
        </p:grpSpPr>
        <p:pic>
          <p:nvPicPr>
            <p:cNvPr id="13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58" r="25040"/>
            <a:stretch/>
          </p:blipFill>
          <p:spPr bwMode="auto">
            <a:xfrm>
              <a:off x="7017743" y="841987"/>
              <a:ext cx="1407193" cy="299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Grafik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5110" y="260647"/>
              <a:ext cx="1407600" cy="5644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932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cap="none" spc="300" baseline="0">
                <a:solidFill>
                  <a:srgbClr val="333434"/>
                </a:solidFill>
              </a:defRPr>
            </a:lvl1pPr>
            <a:lvl2pPr>
              <a:defRPr>
                <a:solidFill>
                  <a:srgbClr val="333434"/>
                </a:solidFill>
              </a:defRPr>
            </a:lvl2pPr>
            <a:lvl3pPr>
              <a:defRPr>
                <a:solidFill>
                  <a:srgbClr val="333434"/>
                </a:solidFill>
              </a:defRPr>
            </a:lvl3pPr>
            <a:lvl4pPr>
              <a:defRPr>
                <a:solidFill>
                  <a:srgbClr val="333434"/>
                </a:solidFill>
              </a:defRPr>
            </a:lvl4pPr>
            <a:lvl5pPr>
              <a:defRPr>
                <a:solidFill>
                  <a:srgbClr val="333434"/>
                </a:solidFill>
              </a:defRPr>
            </a:lvl5pPr>
          </a:lstStyle>
          <a:p>
            <a:pPr lvl="0"/>
            <a:r>
              <a:rPr lang="de-DE" dirty="0"/>
              <a:t>Textmaster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8" name="Titel 17"/>
          <p:cNvSpPr>
            <a:spLocks noGrp="1"/>
          </p:cNvSpPr>
          <p:nvPr>
            <p:ph type="title"/>
          </p:nvPr>
        </p:nvSpPr>
        <p:spPr>
          <a:xfrm>
            <a:off x="457200" y="260648"/>
            <a:ext cx="627504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Ellipse 16"/>
          <p:cNvSpPr/>
          <p:nvPr userDrawn="1"/>
        </p:nvSpPr>
        <p:spPr>
          <a:xfrm>
            <a:off x="6768752" y="-800422"/>
            <a:ext cx="2483768" cy="2484000"/>
          </a:xfrm>
          <a:prstGeom prst="ellipse">
            <a:avLst/>
          </a:prstGeom>
          <a:solidFill>
            <a:srgbClr val="E22019"/>
          </a:solidFill>
          <a:ln>
            <a:solidFill>
              <a:srgbClr val="E22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noFill/>
              </a:ln>
              <a:solidFill>
                <a:srgbClr val="E22019"/>
              </a:solidFill>
            </a:endParaRPr>
          </a:p>
        </p:txBody>
      </p:sp>
      <p:grpSp>
        <p:nvGrpSpPr>
          <p:cNvPr id="11" name="Gruppieren 10"/>
          <p:cNvGrpSpPr/>
          <p:nvPr userDrawn="1"/>
        </p:nvGrpSpPr>
        <p:grpSpPr>
          <a:xfrm>
            <a:off x="7240254" y="260647"/>
            <a:ext cx="1409826" cy="881230"/>
            <a:chOff x="7015110" y="260647"/>
            <a:chExt cx="1409826" cy="881230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58" r="25040"/>
            <a:stretch/>
          </p:blipFill>
          <p:spPr bwMode="auto">
            <a:xfrm>
              <a:off x="7017743" y="841987"/>
              <a:ext cx="1407193" cy="299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Grafik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5110" y="260647"/>
              <a:ext cx="1407600" cy="5644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152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501008"/>
            <a:ext cx="8280920" cy="1362075"/>
          </a:xfrm>
          <a:noFill/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rgbClr val="33343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536" y="1988840"/>
            <a:ext cx="8280920" cy="1500187"/>
          </a:xfrm>
        </p:spPr>
        <p:txBody>
          <a:bodyPr anchor="b"/>
          <a:lstStyle>
            <a:lvl1pPr marL="0" indent="0">
              <a:buNone/>
              <a:defRPr sz="2000" b="0" i="0" cap="all" spc="300" baseline="0">
                <a:ln>
                  <a:noFill/>
                </a:ln>
                <a:solidFill>
                  <a:srgbClr val="333434"/>
                </a:solidFill>
                <a:latin typeface="Arial Narrow" pitchFamily="34" charset="0"/>
                <a:cs typeface="Arial Narrow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8115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="0" i="0" cap="none" spc="300" baseline="0">
                <a:solidFill>
                  <a:srgbClr val="333434"/>
                </a:solidFill>
                <a:latin typeface="Arial Narrow" pitchFamily="34" charset="0"/>
                <a:cs typeface="Arial Narrow" pitchFamily="34" charset="0"/>
              </a:defRPr>
            </a:lvl1pPr>
            <a:lvl2pPr>
              <a:defRPr sz="2400" b="0" i="0">
                <a:solidFill>
                  <a:srgbClr val="333434"/>
                </a:solidFill>
                <a:latin typeface="Arial Narrow" pitchFamily="34" charset="0"/>
                <a:cs typeface="Arial Narrow" pitchFamily="34" charset="0"/>
              </a:defRPr>
            </a:lvl2pPr>
            <a:lvl3pPr>
              <a:defRPr sz="2000" b="0" i="0">
                <a:solidFill>
                  <a:srgbClr val="333434"/>
                </a:solidFill>
                <a:latin typeface="Arial Narrow" pitchFamily="34" charset="0"/>
                <a:cs typeface="Arial Narrow" pitchFamily="34" charset="0"/>
              </a:defRPr>
            </a:lvl3pPr>
            <a:lvl4pPr marL="1657350" indent="-285750">
              <a:buClr>
                <a:srgbClr val="D4FF45"/>
              </a:buClr>
              <a:buFont typeface="Dotum" pitchFamily="34" charset="-127"/>
              <a:buChar char="▲"/>
              <a:defRPr sz="1800" b="0" i="0">
                <a:solidFill>
                  <a:srgbClr val="333434"/>
                </a:solidFill>
                <a:latin typeface="Arial Narrow" pitchFamily="34" charset="0"/>
                <a:cs typeface="Arial Narrow" pitchFamily="34" charset="0"/>
              </a:defRPr>
            </a:lvl4pPr>
            <a:lvl5pPr marL="2114550" indent="-285750">
              <a:buClr>
                <a:srgbClr val="D4FF45"/>
              </a:buClr>
              <a:buFont typeface="Dotum" pitchFamily="34" charset="-127"/>
              <a:buChar char="▲"/>
              <a:defRPr sz="1800" b="0" i="0">
                <a:solidFill>
                  <a:srgbClr val="333434"/>
                </a:solidFill>
                <a:latin typeface="Arial Narrow" pitchFamily="34" charset="0"/>
                <a:cs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="0" i="0" cap="none" spc="300" baseline="0">
                <a:solidFill>
                  <a:srgbClr val="333434"/>
                </a:solidFill>
                <a:latin typeface="Arial Narrow" pitchFamily="34" charset="0"/>
                <a:cs typeface="Arial Narrow" pitchFamily="34" charset="0"/>
              </a:defRPr>
            </a:lvl1pPr>
            <a:lvl2pPr>
              <a:defRPr sz="2400" b="0" i="0">
                <a:solidFill>
                  <a:srgbClr val="333434"/>
                </a:solidFill>
                <a:latin typeface="Arial Narrow" pitchFamily="34" charset="0"/>
                <a:cs typeface="Arial Narrow" pitchFamily="34" charset="0"/>
              </a:defRPr>
            </a:lvl2pPr>
            <a:lvl3pPr>
              <a:defRPr sz="2000" b="0" i="0">
                <a:solidFill>
                  <a:srgbClr val="333434"/>
                </a:solidFill>
                <a:latin typeface="Arial Narrow" pitchFamily="34" charset="0"/>
                <a:cs typeface="Arial Narrow" pitchFamily="34" charset="0"/>
              </a:defRPr>
            </a:lvl3pPr>
            <a:lvl4pPr marL="1657350" indent="-285750">
              <a:buClr>
                <a:srgbClr val="D4FF45"/>
              </a:buClr>
              <a:buFont typeface="Dotum" pitchFamily="34" charset="-127"/>
              <a:buChar char="▲"/>
              <a:defRPr sz="1800" b="0" i="0">
                <a:solidFill>
                  <a:srgbClr val="333434"/>
                </a:solidFill>
                <a:latin typeface="Arial Narrow" pitchFamily="34" charset="0"/>
                <a:cs typeface="Arial Narrow" pitchFamily="34" charset="0"/>
              </a:defRPr>
            </a:lvl4pPr>
            <a:lvl5pPr marL="2114550" indent="-285750">
              <a:buClr>
                <a:srgbClr val="D4FF45"/>
              </a:buClr>
              <a:buFont typeface="Dotum" pitchFamily="34" charset="-127"/>
              <a:buChar char="▲"/>
              <a:defRPr sz="1800" b="0" i="0">
                <a:solidFill>
                  <a:srgbClr val="333434"/>
                </a:solidFill>
                <a:latin typeface="Arial Narrow" pitchFamily="34" charset="0"/>
                <a:cs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Ellipse 16"/>
          <p:cNvSpPr/>
          <p:nvPr userDrawn="1"/>
        </p:nvSpPr>
        <p:spPr>
          <a:xfrm>
            <a:off x="6768752" y="-819472"/>
            <a:ext cx="2483768" cy="2484000"/>
          </a:xfrm>
          <a:prstGeom prst="ellipse">
            <a:avLst/>
          </a:prstGeom>
          <a:solidFill>
            <a:srgbClr val="E22019"/>
          </a:solidFill>
          <a:ln>
            <a:solidFill>
              <a:srgbClr val="E22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E22019"/>
              </a:solidFill>
            </a:endParaRP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7240254" y="260647"/>
            <a:ext cx="1409826" cy="881230"/>
            <a:chOff x="7015110" y="260647"/>
            <a:chExt cx="1409826" cy="881230"/>
          </a:xfrm>
        </p:grpSpPr>
        <p:pic>
          <p:nvPicPr>
            <p:cNvPr id="13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58" r="25040"/>
            <a:stretch/>
          </p:blipFill>
          <p:spPr bwMode="auto">
            <a:xfrm>
              <a:off x="7017743" y="841987"/>
              <a:ext cx="1407193" cy="299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Grafik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5110" y="260647"/>
              <a:ext cx="1407600" cy="5644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4434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i="0" cap="all" spc="600" baseline="0">
                <a:latin typeface="Arial Narrow" pitchFamily="34" charset="0"/>
                <a:cs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 Narrow" pitchFamily="34" charset="0"/>
              </a:defRPr>
            </a:lvl1pPr>
            <a:lvl2pPr>
              <a:defRPr sz="2000">
                <a:latin typeface="Arial Narrow" pitchFamily="34" charset="0"/>
              </a:defRPr>
            </a:lvl2pPr>
            <a:lvl3pPr>
              <a:defRPr sz="1800">
                <a:latin typeface="Arial Narrow" pitchFamily="34" charset="0"/>
              </a:defRPr>
            </a:lvl3pPr>
            <a:lvl4pPr>
              <a:defRPr sz="1600">
                <a:latin typeface="Arial Narrow" pitchFamily="34" charset="0"/>
              </a:defRPr>
            </a:lvl4pPr>
            <a:lvl5pPr>
              <a:defRPr sz="1600"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i="0" cap="all" spc="600" baseline="0">
                <a:latin typeface="Arial Narrow" pitchFamily="34" charset="0"/>
                <a:cs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 Narrow" pitchFamily="34" charset="0"/>
              </a:defRPr>
            </a:lvl1pPr>
            <a:lvl2pPr>
              <a:defRPr sz="2000">
                <a:latin typeface="Arial Narrow" pitchFamily="34" charset="0"/>
              </a:defRPr>
            </a:lvl2pPr>
            <a:lvl3pPr>
              <a:defRPr sz="1800">
                <a:latin typeface="Arial Narrow" pitchFamily="34" charset="0"/>
              </a:defRPr>
            </a:lvl3pPr>
            <a:lvl4pPr>
              <a:defRPr sz="1600">
                <a:latin typeface="Arial Narrow" pitchFamily="34" charset="0"/>
              </a:defRPr>
            </a:lvl4pPr>
            <a:lvl5pPr>
              <a:defRPr sz="1600"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Ellipse 16"/>
          <p:cNvSpPr/>
          <p:nvPr userDrawn="1"/>
        </p:nvSpPr>
        <p:spPr>
          <a:xfrm>
            <a:off x="6768752" y="-819472"/>
            <a:ext cx="2483768" cy="2484000"/>
          </a:xfrm>
          <a:prstGeom prst="ellipse">
            <a:avLst/>
          </a:prstGeom>
          <a:solidFill>
            <a:srgbClr val="E22019"/>
          </a:solidFill>
          <a:ln>
            <a:solidFill>
              <a:srgbClr val="E22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E22019"/>
              </a:solidFill>
            </a:endParaRPr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7240254" y="260647"/>
            <a:ext cx="1409826" cy="881230"/>
            <a:chOff x="7015110" y="260647"/>
            <a:chExt cx="1409826" cy="881230"/>
          </a:xfrm>
        </p:grpSpPr>
        <p:pic>
          <p:nvPicPr>
            <p:cNvPr id="1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58" r="25040"/>
            <a:stretch/>
          </p:blipFill>
          <p:spPr bwMode="auto">
            <a:xfrm>
              <a:off x="7017743" y="841987"/>
              <a:ext cx="1407193" cy="299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Grafik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5110" y="260647"/>
              <a:ext cx="1407600" cy="5644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256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Ellipse 16"/>
          <p:cNvSpPr/>
          <p:nvPr userDrawn="1"/>
        </p:nvSpPr>
        <p:spPr>
          <a:xfrm>
            <a:off x="6768752" y="-819472"/>
            <a:ext cx="2483768" cy="2484000"/>
          </a:xfrm>
          <a:prstGeom prst="ellipse">
            <a:avLst/>
          </a:prstGeom>
          <a:solidFill>
            <a:srgbClr val="E22019"/>
          </a:solidFill>
          <a:ln>
            <a:solidFill>
              <a:srgbClr val="E22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E22019"/>
              </a:solidFill>
            </a:endParaRPr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7240254" y="260647"/>
            <a:ext cx="1409826" cy="881230"/>
            <a:chOff x="7015110" y="260647"/>
            <a:chExt cx="1409826" cy="881230"/>
          </a:xfrm>
        </p:grpSpPr>
        <p:pic>
          <p:nvPicPr>
            <p:cNvPr id="14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58" r="25040"/>
            <a:stretch/>
          </p:blipFill>
          <p:spPr bwMode="auto">
            <a:xfrm>
              <a:off x="7017743" y="841987"/>
              <a:ext cx="1407193" cy="299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5110" y="260647"/>
              <a:ext cx="1407600" cy="5644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266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490464" y="1484784"/>
            <a:ext cx="6163072" cy="38188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490464" y="5367338"/>
            <a:ext cx="6163072" cy="804862"/>
          </a:xfrm>
          <a:solidFill>
            <a:srgbClr val="333434"/>
          </a:solidFill>
        </p:spPr>
        <p:txBody>
          <a:bodyPr/>
          <a:lstStyle>
            <a:lvl1pPr marL="0" indent="0" algn="ctr">
              <a:buNone/>
              <a:defRPr sz="2000" b="0" i="0" cap="all" spc="600">
                <a:solidFill>
                  <a:schemeClr val="bg1"/>
                </a:solidFill>
                <a:latin typeface="Arial Narrow" pitchFamily="34" charset="0"/>
                <a:cs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1" name="Ellipse 16"/>
          <p:cNvSpPr/>
          <p:nvPr userDrawn="1"/>
        </p:nvSpPr>
        <p:spPr>
          <a:xfrm>
            <a:off x="6768752" y="-819472"/>
            <a:ext cx="2483768" cy="2484000"/>
          </a:xfrm>
          <a:prstGeom prst="ellipse">
            <a:avLst/>
          </a:prstGeom>
          <a:solidFill>
            <a:srgbClr val="E22019"/>
          </a:solidFill>
          <a:ln>
            <a:solidFill>
              <a:srgbClr val="E22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E22019"/>
              </a:solidFill>
            </a:endParaRP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7240254" y="260647"/>
            <a:ext cx="1409826" cy="881230"/>
            <a:chOff x="7015110" y="260647"/>
            <a:chExt cx="1409826" cy="881230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58" r="25040"/>
            <a:stretch/>
          </p:blipFill>
          <p:spPr bwMode="auto">
            <a:xfrm>
              <a:off x="7017743" y="841987"/>
              <a:ext cx="1407193" cy="299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Grafik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5110" y="260647"/>
              <a:ext cx="1407600" cy="5644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611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467544" y="6309320"/>
            <a:ext cx="8244000" cy="432048"/>
          </a:xfrm>
          <a:prstGeom prst="rect">
            <a:avLst/>
          </a:prstGeom>
          <a:solidFill>
            <a:srgbClr val="33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4F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Gleichschenkliges Dreieck 6"/>
          <p:cNvSpPr/>
          <p:nvPr userDrawn="1"/>
        </p:nvSpPr>
        <p:spPr>
          <a:xfrm rot="10423249">
            <a:off x="-3632102" y="1029651"/>
            <a:ext cx="16187250" cy="10193025"/>
          </a:xfrm>
          <a:prstGeom prst="triangle">
            <a:avLst>
              <a:gd name="adj" fmla="val 498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‚##‘‘‘‘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467544" y="6309320"/>
            <a:ext cx="82440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33434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467544" y="260648"/>
            <a:ext cx="6984776" cy="1152128"/>
          </a:xfrm>
          <a:prstGeom prst="rect">
            <a:avLst/>
          </a:prstGeom>
          <a:solidFill>
            <a:srgbClr val="33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7835" y="260648"/>
            <a:ext cx="6264405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7" name="Ellipse 16"/>
          <p:cNvSpPr/>
          <p:nvPr userDrawn="1"/>
        </p:nvSpPr>
        <p:spPr>
          <a:xfrm>
            <a:off x="6768752" y="-819472"/>
            <a:ext cx="2483768" cy="2484000"/>
          </a:xfrm>
          <a:prstGeom prst="ellipse">
            <a:avLst/>
          </a:prstGeom>
          <a:solidFill>
            <a:srgbClr val="E22019"/>
          </a:solidFill>
          <a:ln>
            <a:solidFill>
              <a:srgbClr val="E22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E22019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5076056" y="6290087"/>
            <a:ext cx="2880320" cy="237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93875" algn="r"/>
                <a:tab pos="2328863" algn="l"/>
              </a:tabLst>
              <a:defRPr/>
            </a:pPr>
            <a:r>
              <a:rPr kumimoji="0" lang="de-DE" sz="900" b="0" i="0" u="none" strike="noStrike" kern="1200" cap="all" spc="0" normalizeH="0" baseline="0" noProof="0" dirty="0" err="1">
                <a:ln>
                  <a:noFill/>
                </a:ln>
                <a:solidFill>
                  <a:srgbClr val="333434"/>
                </a:solidFill>
                <a:effectLst/>
                <a:uLnTx/>
                <a:uFillTx/>
                <a:latin typeface="Arial Narrow" pitchFamily="34" charset="0"/>
                <a:ea typeface="Calibri"/>
                <a:cs typeface="Times New Roman"/>
              </a:rPr>
              <a:t>DeutscheR</a:t>
            </a:r>
            <a:r>
              <a:rPr kumimoji="0" lang="de-DE" sz="900" b="0" i="0" u="none" strike="noStrike" kern="1200" cap="all" spc="0" normalizeH="0" baseline="0" noProof="0" dirty="0">
                <a:ln>
                  <a:noFill/>
                </a:ln>
                <a:solidFill>
                  <a:srgbClr val="333434"/>
                </a:solidFill>
                <a:effectLst/>
                <a:uLnTx/>
                <a:uFillTx/>
                <a:latin typeface="Arial Narrow" pitchFamily="34" charset="0"/>
                <a:ea typeface="Calibri"/>
                <a:cs typeface="Times New Roman"/>
              </a:rPr>
              <a:t> LEICHTATHLETIK-VERBAND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8067864" y="6290087"/>
            <a:ext cx="643680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85725" marR="0" lvl="0" indent="0" algn="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93875" algn="r"/>
                <a:tab pos="2328863" algn="l"/>
              </a:tabLst>
              <a:defRPr kumimoji="0" sz="900" b="0" i="0" u="none" strike="noStrike" cap="all" spc="0" normalizeH="0" baseline="0">
                <a:ln>
                  <a:noFill/>
                </a:ln>
                <a:solidFill>
                  <a:srgbClr val="333434"/>
                </a:solidFill>
                <a:effectLst/>
                <a:uLnTx/>
                <a:uFillTx/>
                <a:latin typeface="Arial Narrow" pitchFamily="34" charset="0"/>
                <a:ea typeface="Calibri"/>
                <a:cs typeface="Times New Roman"/>
              </a:defRPr>
            </a:lvl1pPr>
          </a:lstStyle>
          <a:p>
            <a:pPr lvl="0"/>
            <a:fld id="{D98B4E25-B8C5-460F-BA98-4461DA5359F7}" type="datetime3">
              <a:rPr lang="de-DE" noProof="0" smtClean="0"/>
              <a:pPr lvl="0"/>
              <a:t>16/04/20</a:t>
            </a:fld>
            <a:r>
              <a:rPr lang="de-DE" noProof="0" dirty="0"/>
              <a:t>		</a:t>
            </a:r>
            <a:fld id="{DF73D1BD-943B-4EF3-ACFA-E409FA080ECD}" type="slidenum">
              <a:rPr lang="de-DE" noProof="0" smtClean="0"/>
              <a:pPr lvl="0"/>
              <a:t>‹Nr.›</a:t>
            </a:fld>
            <a:endParaRPr lang="de-DE" noProof="0" dirty="0"/>
          </a:p>
        </p:txBody>
      </p:sp>
      <p:grpSp>
        <p:nvGrpSpPr>
          <p:cNvPr id="18" name="Gruppieren 17"/>
          <p:cNvGrpSpPr/>
          <p:nvPr userDrawn="1"/>
        </p:nvGrpSpPr>
        <p:grpSpPr>
          <a:xfrm>
            <a:off x="7240254" y="260647"/>
            <a:ext cx="1409826" cy="881230"/>
            <a:chOff x="7015110" y="260647"/>
            <a:chExt cx="1409826" cy="881230"/>
          </a:xfrm>
        </p:grpSpPr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58" r="25040"/>
            <a:stretch/>
          </p:blipFill>
          <p:spPr bwMode="auto">
            <a:xfrm>
              <a:off x="7017743" y="841987"/>
              <a:ext cx="1407193" cy="299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Grafik 15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5110" y="260647"/>
              <a:ext cx="1407600" cy="5644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379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78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i="0" kern="1200" cap="all" spc="600" baseline="0">
          <a:solidFill>
            <a:schemeClr val="bg1"/>
          </a:solidFill>
          <a:latin typeface="Arial Narrow" pitchFamily="34" charset="0"/>
          <a:ea typeface="Roboto Condensed" pitchFamily="2" charset="0"/>
          <a:cs typeface="Arial Narrow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15000"/>
        </a:lnSpc>
        <a:spcBef>
          <a:spcPct val="20000"/>
        </a:spcBef>
        <a:spcAft>
          <a:spcPts val="0"/>
        </a:spcAft>
        <a:buClr>
          <a:srgbClr val="D4FF45"/>
        </a:buClr>
        <a:buFont typeface="Wingdings 3"/>
        <a:buChar char=""/>
        <a:defRPr sz="2000" b="0" i="0" kern="1200" cap="none" spc="300" baseline="0">
          <a:solidFill>
            <a:srgbClr val="333434"/>
          </a:solidFill>
          <a:latin typeface="Arial Narrow" pitchFamily="34" charset="0"/>
          <a:ea typeface="Roboto Condensed" pitchFamily="2" charset="0"/>
          <a:cs typeface="Arial Narrow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D4FF45"/>
        </a:buClr>
        <a:buFont typeface="Dotum" pitchFamily="34" charset="-127"/>
        <a:buChar char="▲"/>
        <a:defRPr sz="1800" b="0" i="0" kern="1200" cap="none" spc="300" baseline="0">
          <a:solidFill>
            <a:srgbClr val="333434"/>
          </a:solidFill>
          <a:latin typeface="Arial Narrow" pitchFamily="34" charset="0"/>
          <a:ea typeface="Roboto Condensed" pitchFamily="2" charset="0"/>
          <a:cs typeface="Arial Narrow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D4FF45"/>
        </a:buClr>
        <a:buFont typeface="Dotum" pitchFamily="34" charset="-127"/>
        <a:buChar char="▲"/>
        <a:defRPr sz="1800" b="0" i="0" kern="1200" cap="none">
          <a:solidFill>
            <a:srgbClr val="333434"/>
          </a:solidFill>
          <a:latin typeface="Arial Narrow" pitchFamily="34" charset="0"/>
          <a:ea typeface="Roboto Condensed" pitchFamily="2" charset="0"/>
          <a:cs typeface="Arial Narrow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Roboto Condensed" pitchFamily="2" charset="0"/>
          <a:ea typeface="Roboto Condensed" pitchFamily="2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Roboto Condensed" pitchFamily="2" charset="0"/>
          <a:ea typeface="Roboto Condensed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DiJ2NCQFwz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leichtathletik.de/jugend/kinderleichtathletik/regeln-und-organisationshilfen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ichtathletik.de/jugend/kinderleichtathletik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leichtathletik.de/jugend/kinderleichtathletik/disziplin-uebersicht/bereich-lauf/u10-hindernissprint-staffel-30-40-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ichtathletik.de/jugend/kinderleichtathletik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3020" y="1628800"/>
            <a:ext cx="7772400" cy="1470025"/>
          </a:xfrm>
        </p:spPr>
        <p:txBody>
          <a:bodyPr/>
          <a:lstStyle/>
          <a:p>
            <a:r>
              <a:rPr lang="de-DE" dirty="0"/>
              <a:t>Kinderleichtathletik Basics im überblick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6093296"/>
            <a:ext cx="6400800" cy="528464"/>
          </a:xfrm>
        </p:spPr>
        <p:txBody>
          <a:bodyPr>
            <a:normAutofit/>
          </a:bodyPr>
          <a:lstStyle/>
          <a:p>
            <a:r>
              <a:rPr lang="de-DE" dirty="0">
                <a:hlinkClick r:id="rId2"/>
              </a:rPr>
              <a:t>https://youtu.be/DiJ2NCQFwzk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3098825"/>
            <a:ext cx="1855963" cy="249736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75769" y="583168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 Narrow" panose="020B0606020202030204" pitchFamily="34" charset="0"/>
              </a:rPr>
              <a:t>Ein </a:t>
            </a:r>
            <a:r>
              <a:rPr lang="de-DE" sz="1400" dirty="0" err="1">
                <a:latin typeface="Arial Narrow" panose="020B0606020202030204" pitchFamily="34" charset="0"/>
              </a:rPr>
              <a:t>Kurzclip</a:t>
            </a:r>
            <a:r>
              <a:rPr lang="de-DE" sz="1400" dirty="0">
                <a:latin typeface="Arial Narrow" panose="020B0606020202030204" pitchFamily="34" charset="0"/>
              </a:rPr>
              <a:t> zu den Basics finden Sie hier:</a:t>
            </a:r>
          </a:p>
        </p:txBody>
      </p:sp>
    </p:spTree>
    <p:extLst>
      <p:ext uri="{BB962C8B-B14F-4D97-AF65-F5344CB8AC3E}">
        <p14:creationId xmlns:p14="http://schemas.microsoft.com/office/powerpoint/2010/main" val="958399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6275040" cy="1143000"/>
          </a:xfrm>
        </p:spPr>
        <p:txBody>
          <a:bodyPr/>
          <a:lstStyle/>
          <a:p>
            <a:r>
              <a:rPr lang="de-DE" dirty="0" err="1"/>
              <a:t>TeamWettbewerbe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3419419" y="3819078"/>
            <a:ext cx="4202725" cy="648072"/>
          </a:xfrm>
          <a:prstGeom prst="rect">
            <a:avLst/>
          </a:prstGeom>
          <a:solidFill>
            <a:schemeClr val="bg1"/>
          </a:solidFill>
          <a:ln>
            <a:solidFill>
              <a:srgbClr val="D4FF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3419419" y="4639214"/>
            <a:ext cx="4218141" cy="648072"/>
          </a:xfrm>
          <a:prstGeom prst="rect">
            <a:avLst/>
          </a:prstGeom>
          <a:solidFill>
            <a:schemeClr val="bg1"/>
          </a:solidFill>
          <a:ln>
            <a:solidFill>
              <a:srgbClr val="D4FF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3419419" y="5447112"/>
            <a:ext cx="4218140" cy="551422"/>
          </a:xfrm>
          <a:prstGeom prst="rect">
            <a:avLst/>
          </a:prstGeom>
          <a:solidFill>
            <a:schemeClr val="bg1"/>
          </a:solidFill>
          <a:ln>
            <a:solidFill>
              <a:srgbClr val="D4FF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024682" y="3850726"/>
            <a:ext cx="1174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Arial Narrow" panose="020B0606020202030204" pitchFamily="34" charset="0"/>
              </a:rPr>
              <a:t>Lauf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857338" y="4670862"/>
            <a:ext cx="1342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Arial Narrow" panose="020B0606020202030204" pitchFamily="34" charset="0"/>
              </a:rPr>
              <a:t>Sprung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056072" y="5430435"/>
            <a:ext cx="1174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Arial Narrow" panose="020B0606020202030204" pitchFamily="34" charset="0"/>
              </a:rPr>
              <a:t>Wurf</a:t>
            </a:r>
          </a:p>
        </p:txBody>
      </p:sp>
      <p:sp>
        <p:nvSpPr>
          <p:cNvPr id="11" name="Rechteck 10"/>
          <p:cNvSpPr/>
          <p:nvPr/>
        </p:nvSpPr>
        <p:spPr>
          <a:xfrm>
            <a:off x="6299121" y="3819078"/>
            <a:ext cx="1323023" cy="1436558"/>
          </a:xfrm>
          <a:prstGeom prst="rect">
            <a:avLst/>
          </a:prstGeom>
          <a:solidFill>
            <a:srgbClr val="FF0000"/>
          </a:solidFill>
          <a:ln>
            <a:solidFill>
              <a:srgbClr val="D4FF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tx1"/>
                </a:solidFill>
                <a:latin typeface="Arial Narrow" panose="020B0606020202030204" pitchFamily="34" charset="0"/>
              </a:rPr>
              <a:t>Staffel-form*</a:t>
            </a:r>
          </a:p>
        </p:txBody>
      </p:sp>
      <p:sp>
        <p:nvSpPr>
          <p:cNvPr id="12" name="Geschweifte Klammer rechts 11"/>
          <p:cNvSpPr/>
          <p:nvPr/>
        </p:nvSpPr>
        <p:spPr>
          <a:xfrm>
            <a:off x="2734063" y="3850164"/>
            <a:ext cx="360040" cy="2077511"/>
          </a:xfrm>
          <a:prstGeom prst="rightBrace">
            <a:avLst>
              <a:gd name="adj1" fmla="val 0"/>
              <a:gd name="adj2" fmla="val 5419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184615" y="4525911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Arial Narrow" panose="020B0606020202030204" pitchFamily="34" charset="0"/>
              </a:rPr>
              <a:t>Immer vertreten</a:t>
            </a:r>
            <a:r>
              <a:rPr lang="de-DE" sz="2800" dirty="0"/>
              <a:t>!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67544" y="1724603"/>
            <a:ext cx="396958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 Narrow" panose="020B0606020202030204" pitchFamily="34" charset="0"/>
              </a:rPr>
              <a:t>Empfehlung:</a:t>
            </a: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  <a:buFont typeface="Wingdings 3"/>
              <a:buChar char=""/>
            </a:pPr>
            <a:r>
              <a:rPr lang="de-DE" sz="2000" dirty="0">
                <a:latin typeface="Arial Narrow" panose="020B0606020202030204" pitchFamily="34" charset="0"/>
              </a:rPr>
              <a:t>U8: 3 bis 4 Disziplinen</a:t>
            </a:r>
            <a:endParaRPr lang="de-DE" sz="2000" spc="300" dirty="0">
              <a:solidFill>
                <a:srgbClr val="333434"/>
              </a:solidFill>
              <a:latin typeface="Arial Narrow" pitchFamily="34" charset="0"/>
              <a:ea typeface="Roboto Condensed" pitchFamily="2" charset="0"/>
            </a:endParaRP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  <a:buFont typeface="Wingdings 3"/>
              <a:buChar char=""/>
            </a:pPr>
            <a:r>
              <a:rPr lang="de-DE" sz="2000" dirty="0">
                <a:latin typeface="Arial Narrow" panose="020B0606020202030204" pitchFamily="34" charset="0"/>
              </a:rPr>
              <a:t>U10: 4 bis 5 Disziplinen</a:t>
            </a: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  <a:buFont typeface="Wingdings 3"/>
              <a:buChar char=""/>
            </a:pPr>
            <a:r>
              <a:rPr lang="de-DE" sz="2000" dirty="0">
                <a:latin typeface="Arial Narrow" panose="020B0606020202030204" pitchFamily="34" charset="0"/>
              </a:rPr>
              <a:t>U12: 4 bis 6 Disziplinen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331640" y="6230259"/>
            <a:ext cx="4489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Arial Narrow" panose="020B0606020202030204" pitchFamily="34" charset="0"/>
              </a:rPr>
              <a:t>* Kann auch im Disziplinblock integriert werden </a:t>
            </a:r>
          </a:p>
        </p:txBody>
      </p:sp>
    </p:spTree>
    <p:extLst>
      <p:ext uri="{BB962C8B-B14F-4D97-AF65-F5344CB8AC3E}">
        <p14:creationId xmlns:p14="http://schemas.microsoft.com/office/powerpoint/2010/main" val="219757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6275040" cy="1143000"/>
          </a:xfrm>
        </p:spPr>
        <p:txBody>
          <a:bodyPr/>
          <a:lstStyle/>
          <a:p>
            <a:r>
              <a:rPr lang="de-DE" dirty="0"/>
              <a:t>einzelmehrkämpfe</a:t>
            </a:r>
          </a:p>
        </p:txBody>
      </p:sp>
      <p:pic>
        <p:nvPicPr>
          <p:cNvPr id="5" name="Grafik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2708920"/>
            <a:ext cx="3528392" cy="2088232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23528" y="2204864"/>
            <a:ext cx="4608512" cy="3731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  <a:buFont typeface="Wingdings 3"/>
              <a:buChar char=""/>
            </a:pPr>
            <a:r>
              <a:rPr lang="de-DE" sz="2000" dirty="0">
                <a:latin typeface="Arial Narrow" panose="020B0606020202030204" pitchFamily="34" charset="0"/>
              </a:rPr>
              <a:t>Möglich in den Altersklassen U10 und U12</a:t>
            </a:r>
          </a:p>
          <a:p>
            <a:pPr lvl="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</a:pPr>
            <a:endParaRPr lang="de-DE" sz="1000" dirty="0">
              <a:latin typeface="Arial Narrow" panose="020B060602020203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  <a:buFont typeface="Wingdings 3"/>
              <a:buChar char=""/>
            </a:pPr>
            <a:r>
              <a:rPr lang="de-DE" sz="2000" dirty="0">
                <a:latin typeface="Arial Narrow" panose="020B0606020202030204" pitchFamily="34" charset="0"/>
              </a:rPr>
              <a:t>Die Wertung erfolgt aus 3-5 Disziplinen (jeweils eine Lauf/Sprung/Wurf) nach dem Prinzip der Ranglistenpunkte</a:t>
            </a:r>
          </a:p>
          <a:p>
            <a:pPr lvl="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</a:pPr>
            <a:endParaRPr lang="de-DE" sz="1000" dirty="0">
              <a:latin typeface="Arial Narrow" panose="020B060602020203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  <a:buFont typeface="Wingdings 3"/>
              <a:buChar char=""/>
            </a:pPr>
            <a:r>
              <a:rPr lang="de-DE" sz="2000" dirty="0">
                <a:latin typeface="Arial Narrow" panose="020B0606020202030204" pitchFamily="34" charset="0"/>
              </a:rPr>
              <a:t>Bei 5 Disziplinen muss eine davon der Hindernissprint sein.</a:t>
            </a:r>
          </a:p>
          <a:p>
            <a:pPr lvl="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</a:pPr>
            <a:endParaRPr lang="de-DE" sz="1000" dirty="0">
              <a:latin typeface="Arial Narrow" panose="020B060602020203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  <a:buFont typeface="Wingdings 3"/>
              <a:buChar char=""/>
            </a:pPr>
            <a:r>
              <a:rPr lang="de-DE" sz="2000" dirty="0">
                <a:latin typeface="Arial Narrow" panose="020B0606020202030204" pitchFamily="34" charset="0"/>
              </a:rPr>
              <a:t>Die Wertung kann auch aus der Teamwertung heraus erfolgen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652120" y="4941168"/>
            <a:ext cx="3096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 Narrow" panose="020B0606020202030204" pitchFamily="34" charset="0"/>
              </a:rPr>
              <a:t>Für Beispiele zu den unterschiedlichen Wertungsmöglichkeiten klicken Sie auf das Bild. </a:t>
            </a:r>
          </a:p>
        </p:txBody>
      </p:sp>
    </p:spTree>
    <p:extLst>
      <p:ext uri="{BB962C8B-B14F-4D97-AF65-F5344CB8AC3E}">
        <p14:creationId xmlns:p14="http://schemas.microsoft.com/office/powerpoint/2010/main" val="751311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6347048" cy="1143000"/>
          </a:xfrm>
        </p:spPr>
        <p:txBody>
          <a:bodyPr/>
          <a:lstStyle/>
          <a:p>
            <a:r>
              <a:rPr lang="de-DE" dirty="0"/>
              <a:t>Einzelwertung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916832"/>
            <a:ext cx="3172726" cy="399364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39552" y="2060848"/>
            <a:ext cx="4104456" cy="337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  <a:buFont typeface="Wingdings 3"/>
              <a:buChar char=""/>
            </a:pPr>
            <a:r>
              <a:rPr lang="de-DE" sz="2000" dirty="0">
                <a:latin typeface="Arial Narrow" panose="020B0606020202030204" pitchFamily="34" charset="0"/>
              </a:rPr>
              <a:t>Möglich in der Altersklasse U12</a:t>
            </a: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  <a:buFont typeface="Wingdings 3"/>
              <a:buChar char=""/>
            </a:pPr>
            <a:endParaRPr lang="de-DE" sz="1000" dirty="0">
              <a:latin typeface="Arial Narrow" panose="020B060602020203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  <a:buFont typeface="Wingdings 3"/>
              <a:buChar char=""/>
            </a:pPr>
            <a:r>
              <a:rPr lang="de-DE" sz="2000" dirty="0">
                <a:latin typeface="Arial Narrow" panose="020B0606020202030204" pitchFamily="34" charset="0"/>
              </a:rPr>
              <a:t>Die Wertung kann ebenfalls aus der Teamwertung heraus erfolgen</a:t>
            </a: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  <a:buFont typeface="Wingdings 3"/>
              <a:buChar char=""/>
            </a:pPr>
            <a:endParaRPr lang="de-DE" sz="1000" dirty="0">
              <a:latin typeface="Arial Narrow" panose="020B060602020203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  <a:buFont typeface="Wingdings 3"/>
              <a:buChar char=""/>
            </a:pPr>
            <a:r>
              <a:rPr lang="de-DE" sz="2000" dirty="0">
                <a:latin typeface="Arial Narrow" panose="020B0606020202030204" pitchFamily="34" charset="0"/>
              </a:rPr>
              <a:t>Eine Wertung ist getrennt nach Jahrgang und Geschlecht möglich</a:t>
            </a: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  <a:buFont typeface="Wingdings 3"/>
              <a:buChar char=""/>
            </a:pPr>
            <a:endParaRPr lang="de-DE" sz="1000" dirty="0">
              <a:latin typeface="Arial Narrow" panose="020B060602020203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  <a:buFont typeface="Wingdings 3"/>
              <a:buChar char=""/>
            </a:pPr>
            <a:r>
              <a:rPr lang="de-DE" sz="2000" dirty="0">
                <a:latin typeface="Arial Narrow" panose="020B0606020202030204" pitchFamily="34" charset="0"/>
              </a:rPr>
              <a:t>Die Ausführungsbestimmungen sind in den Disziplinkarten festgelegt</a:t>
            </a:r>
          </a:p>
        </p:txBody>
      </p:sp>
    </p:spTree>
    <p:extLst>
      <p:ext uri="{BB962C8B-B14F-4D97-AF65-F5344CB8AC3E}">
        <p14:creationId xmlns:p14="http://schemas.microsoft.com/office/powerpoint/2010/main" val="3726928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6275040" cy="1143000"/>
          </a:xfrm>
        </p:spPr>
        <p:txBody>
          <a:bodyPr/>
          <a:lstStyle/>
          <a:p>
            <a:r>
              <a:rPr lang="de-DE" dirty="0"/>
              <a:t>Einzelwertung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39552" y="2276872"/>
            <a:ext cx="777686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 Narrow" panose="020B0606020202030204" pitchFamily="34" charset="0"/>
              </a:rPr>
              <a:t>Sonderregelung IWR:</a:t>
            </a:r>
          </a:p>
          <a:p>
            <a:endParaRPr lang="de-DE" dirty="0"/>
          </a:p>
          <a:p>
            <a:r>
              <a:rPr lang="de-DE" sz="2000" dirty="0">
                <a:latin typeface="Arial Narrow" panose="020B0606020202030204" pitchFamily="34" charset="0"/>
              </a:rPr>
              <a:t>Gekennzeichnete Disziplinen der Altersklasse U12 (50m, 800m, 4x50m, </a:t>
            </a:r>
            <a:r>
              <a:rPr lang="de-DE" sz="2000" dirty="0" err="1">
                <a:latin typeface="Arial Narrow" panose="020B0606020202030204" pitchFamily="34" charset="0"/>
              </a:rPr>
              <a:t>Crosslauf</a:t>
            </a:r>
            <a:r>
              <a:rPr lang="de-DE" sz="2000" dirty="0">
                <a:latin typeface="Arial Narrow" panose="020B0606020202030204" pitchFamily="34" charset="0"/>
              </a:rPr>
              <a:t>, Weitsprung, Hochsprung, Schlagball, Dreikampf (50m, Weitsprung, Schlagball)) können nach den Regeln der IWR sowie ihrer Nationalen Bestimmung der Altersklasse U14 durchgeführt werden.</a:t>
            </a:r>
          </a:p>
        </p:txBody>
      </p:sp>
    </p:spTree>
    <p:extLst>
      <p:ext uri="{BB962C8B-B14F-4D97-AF65-F5344CB8AC3E}">
        <p14:creationId xmlns:p14="http://schemas.microsoft.com/office/powerpoint/2010/main" val="2848366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Wettkampfbroschüre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961064"/>
            <a:ext cx="4096867" cy="380423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83568" y="2308909"/>
            <a:ext cx="37444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  <a:buFont typeface="Wingdings 3"/>
              <a:buChar char=""/>
            </a:pPr>
            <a:r>
              <a:rPr lang="de-DE" sz="2000" dirty="0">
                <a:latin typeface="Arial Narrow" panose="020B0606020202030204" pitchFamily="34" charset="0"/>
              </a:rPr>
              <a:t>Kompaktes Ringbuch zur Unterstützung für Training und Wettkampf</a:t>
            </a: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  <a:buFont typeface="Wingdings 3"/>
              <a:buChar char=""/>
            </a:pPr>
            <a:endParaRPr lang="de-DE" sz="1000" dirty="0">
              <a:latin typeface="Arial Narrow" panose="020B060602020203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  <a:buFont typeface="Wingdings 3"/>
              <a:buChar char=""/>
            </a:pPr>
            <a:r>
              <a:rPr lang="de-DE" sz="2000" dirty="0">
                <a:latin typeface="Arial Narrow" panose="020B0606020202030204" pitchFamily="34" charset="0"/>
              </a:rPr>
              <a:t>Disziplinkarten, Planung- und Organisationshilfen</a:t>
            </a: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  <a:buFont typeface="Wingdings 3"/>
              <a:buChar char=""/>
            </a:pPr>
            <a:endParaRPr lang="de-DE" sz="1000" dirty="0">
              <a:latin typeface="Arial Narrow" panose="020B060602020203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  <a:buFont typeface="Wingdings 3"/>
              <a:buChar char=""/>
            </a:pPr>
            <a:r>
              <a:rPr lang="de-DE" sz="2000" dirty="0">
                <a:latin typeface="Arial Narrow" panose="020B0606020202030204" pitchFamily="34" charset="0"/>
              </a:rPr>
              <a:t>Durchführungsbestimmungen der Disziplinen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499992" y="5461144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 Narrow" panose="020B0606020202030204" pitchFamily="34" charset="0"/>
              </a:rPr>
              <a:t>Um zur Wettkampfbroschüre zu gelangen klicken sie </a:t>
            </a:r>
            <a:r>
              <a:rPr lang="de-DE" sz="1400" dirty="0">
                <a:latin typeface="Arial Narrow" panose="020B0606020202030204" pitchFamily="34" charset="0"/>
                <a:hlinkClick r:id="rId3"/>
              </a:rPr>
              <a:t>hier</a:t>
            </a:r>
            <a:r>
              <a:rPr lang="de-DE" sz="1400" dirty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6391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2" y="1556792"/>
            <a:ext cx="4809258" cy="3210347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Disziplinkarten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789040"/>
            <a:ext cx="4500219" cy="3007959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5042310" y="1808820"/>
            <a:ext cx="3706154" cy="7109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 Narrow" panose="020B0606020202030204" pitchFamily="34" charset="0"/>
              </a:rPr>
              <a:t>Disziplinbereich/Altersklasse/Disziplin</a:t>
            </a:r>
          </a:p>
        </p:txBody>
      </p:sp>
      <p:sp>
        <p:nvSpPr>
          <p:cNvPr id="10" name="Rechteck 9"/>
          <p:cNvSpPr/>
          <p:nvPr/>
        </p:nvSpPr>
        <p:spPr>
          <a:xfrm>
            <a:off x="539552" y="5835277"/>
            <a:ext cx="3312368" cy="6900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 Narrow" panose="020B0606020202030204" pitchFamily="34" charset="0"/>
              </a:rPr>
              <a:t>Materialien/Wertung/Link zu weiteren Hinweisen (Video)</a:t>
            </a:r>
          </a:p>
        </p:txBody>
      </p:sp>
      <p:sp>
        <p:nvSpPr>
          <p:cNvPr id="11" name="Rechteck 10"/>
          <p:cNvSpPr/>
          <p:nvPr/>
        </p:nvSpPr>
        <p:spPr>
          <a:xfrm>
            <a:off x="539552" y="4941168"/>
            <a:ext cx="331236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 Narrow" panose="020B0606020202030204" pitchFamily="34" charset="0"/>
              </a:rPr>
              <a:t>Wettkampfidee/Ablauf und Organisation/Leistungsermittlung</a:t>
            </a:r>
          </a:p>
        </p:txBody>
      </p:sp>
      <p:sp>
        <p:nvSpPr>
          <p:cNvPr id="12" name="Rechteck 11"/>
          <p:cNvSpPr/>
          <p:nvPr/>
        </p:nvSpPr>
        <p:spPr>
          <a:xfrm>
            <a:off x="5060778" y="2807804"/>
            <a:ext cx="3687686" cy="6932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 Narrow" panose="020B0606020202030204" pitchFamily="34" charset="0"/>
              </a:rPr>
              <a:t>Tipps aus der Praxis/ Trainerwissen</a:t>
            </a:r>
          </a:p>
        </p:txBody>
      </p:sp>
      <p:cxnSp>
        <p:nvCxnSpPr>
          <p:cNvPr id="18" name="Gerader Verbinder 17"/>
          <p:cNvCxnSpPr/>
          <p:nvPr/>
        </p:nvCxnSpPr>
        <p:spPr>
          <a:xfrm>
            <a:off x="4572000" y="1988840"/>
            <a:ext cx="470310" cy="0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>
            <a:off x="7308304" y="3501008"/>
            <a:ext cx="0" cy="216024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Gerader Verbinder 23"/>
          <p:cNvCxnSpPr/>
          <p:nvPr/>
        </p:nvCxnSpPr>
        <p:spPr>
          <a:xfrm flipV="1">
            <a:off x="755576" y="4653136"/>
            <a:ext cx="0" cy="288033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Gerader Verbinder 25"/>
          <p:cNvCxnSpPr/>
          <p:nvPr/>
        </p:nvCxnSpPr>
        <p:spPr>
          <a:xfrm>
            <a:off x="3851920" y="5085184"/>
            <a:ext cx="216024" cy="0"/>
          </a:xfrm>
          <a:prstGeom prst="line">
            <a:avLst/>
          </a:prstGeom>
          <a:ln cap="sq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10" idx="3"/>
          </p:cNvCxnSpPr>
          <p:nvPr/>
        </p:nvCxnSpPr>
        <p:spPr>
          <a:xfrm>
            <a:off x="3851920" y="6180311"/>
            <a:ext cx="216024" cy="57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feld 1">
            <a:hlinkClick r:id="rId4"/>
          </p:cNvPr>
          <p:cNvSpPr txBox="1"/>
          <p:nvPr/>
        </p:nvSpPr>
        <p:spPr>
          <a:xfrm>
            <a:off x="7614804" y="6021288"/>
            <a:ext cx="1247868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Hier geht’s zum Video</a:t>
            </a:r>
          </a:p>
        </p:txBody>
      </p:sp>
    </p:spTree>
    <p:extLst>
      <p:ext uri="{BB962C8B-B14F-4D97-AF65-F5344CB8AC3E}">
        <p14:creationId xmlns:p14="http://schemas.microsoft.com/office/powerpoint/2010/main" val="1515316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Vorteile für alle!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916832"/>
            <a:ext cx="2924108" cy="438286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83568" y="2420888"/>
            <a:ext cx="4464496" cy="2669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  <a:buFont typeface="Wingdings 3"/>
              <a:buChar char=""/>
            </a:pPr>
            <a:r>
              <a:rPr lang="de-DE" sz="2000" dirty="0">
                <a:latin typeface="Arial Narrow" panose="020B0606020202030204" pitchFamily="34" charset="0"/>
              </a:rPr>
              <a:t>Kindgemäße Wettkampfdauer</a:t>
            </a: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  <a:buFont typeface="Wingdings 3"/>
              <a:buChar char=""/>
            </a:pPr>
            <a:endParaRPr lang="de-DE" sz="1000" dirty="0">
              <a:latin typeface="Arial Narrow" panose="020B060602020203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  <a:buFont typeface="Wingdings 3"/>
              <a:buChar char=""/>
            </a:pPr>
            <a:r>
              <a:rPr lang="de-DE" sz="2000" dirty="0">
                <a:latin typeface="Arial Narrow" panose="020B0606020202030204" pitchFamily="34" charset="0"/>
              </a:rPr>
              <a:t>Personelle Unterstützung für die Ausrichter</a:t>
            </a: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  <a:buFont typeface="Wingdings 3"/>
              <a:buChar char=""/>
            </a:pPr>
            <a:endParaRPr lang="de-DE" sz="1000" dirty="0">
              <a:latin typeface="Arial Narrow" panose="020B060602020203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  <a:buFont typeface="Wingdings 3"/>
              <a:buChar char=""/>
            </a:pPr>
            <a:r>
              <a:rPr lang="de-DE" sz="2000" dirty="0">
                <a:latin typeface="Arial Narrow" panose="020B0606020202030204" pitchFamily="34" charset="0"/>
              </a:rPr>
              <a:t>Mehr Bewegung für Kinder</a:t>
            </a: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  <a:buFont typeface="Wingdings 3"/>
              <a:buChar char=""/>
            </a:pPr>
            <a:endParaRPr lang="de-DE" sz="1000" dirty="0">
              <a:latin typeface="Arial Narrow" panose="020B060602020203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  <a:buFont typeface="Wingdings 3"/>
              <a:buChar char=""/>
            </a:pPr>
            <a:r>
              <a:rPr lang="de-DE" sz="2000" dirty="0">
                <a:latin typeface="Arial Narrow" panose="020B0606020202030204" pitchFamily="34" charset="0"/>
              </a:rPr>
              <a:t>„Jede Leistung zählt“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83568" y="5517232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 Narrow" panose="020B0606020202030204" pitchFamily="34" charset="0"/>
              </a:rPr>
              <a:t>Weitere Materialien sowie Organisationshilfen finden Sie auf </a:t>
            </a:r>
            <a:r>
              <a:rPr lang="de-DE" b="1" dirty="0">
                <a:latin typeface="Arial Narrow" panose="020B0606020202030204" pitchFamily="34" charset="0"/>
                <a:hlinkClick r:id="rId3"/>
              </a:rPr>
              <a:t>leichtathletik.de </a:t>
            </a:r>
            <a:r>
              <a:rPr lang="de-DE" b="1" dirty="0">
                <a:latin typeface="Arial Narrow" panose="020B0606020202030204" pitchFamily="34" charset="0"/>
              </a:rPr>
              <a:t>unter der Rubrik Jugend/ Kinderleichtathletik.</a:t>
            </a:r>
          </a:p>
        </p:txBody>
      </p:sp>
    </p:spTree>
    <p:extLst>
      <p:ext uri="{BB962C8B-B14F-4D97-AF65-F5344CB8AC3E}">
        <p14:creationId xmlns:p14="http://schemas.microsoft.com/office/powerpoint/2010/main" val="3818674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Wettkampfsystem Kinderleichtathletik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043608" y="2276872"/>
            <a:ext cx="6408712" cy="3060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  <a:buFont typeface="Wingdings 3"/>
              <a:buChar char=""/>
            </a:pPr>
            <a:r>
              <a:rPr lang="de-DE" sz="2400" dirty="0">
                <a:latin typeface="Arial Narrow" panose="020B0606020202030204" pitchFamily="34" charset="0"/>
              </a:rPr>
              <a:t>Kinderleichtathletik = Teamleichtathletik</a:t>
            </a:r>
          </a:p>
          <a:p>
            <a:pPr lvl="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</a:pPr>
            <a:endParaRPr lang="de-DE" sz="1000" dirty="0">
              <a:latin typeface="Arial Narrow" panose="020B060602020203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  <a:buFont typeface="Wingdings 3"/>
              <a:buChar char=""/>
            </a:pPr>
            <a:r>
              <a:rPr lang="de-DE" sz="2400" dirty="0">
                <a:latin typeface="Arial Narrow" panose="020B0606020202030204" pitchFamily="34" charset="0"/>
              </a:rPr>
              <a:t>Disziplinvielfalt durch 42 Disziplinen</a:t>
            </a:r>
          </a:p>
          <a:p>
            <a:pPr lvl="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</a:pPr>
            <a:endParaRPr lang="de-DE" sz="1000" dirty="0">
              <a:latin typeface="Arial Narrow" panose="020B060602020203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  <a:buFont typeface="Wingdings 3"/>
              <a:buChar char=""/>
            </a:pPr>
            <a:r>
              <a:rPr lang="de-DE" sz="2400" dirty="0">
                <a:latin typeface="Arial Narrow" panose="020B0606020202030204" pitchFamily="34" charset="0"/>
              </a:rPr>
              <a:t>Für 6 bis 11- jährige Mädchen und Jungen</a:t>
            </a:r>
          </a:p>
          <a:p>
            <a:pPr lvl="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</a:pPr>
            <a:endParaRPr lang="de-DE" sz="1000" dirty="0">
              <a:latin typeface="Arial Narrow" panose="020B060602020203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  <a:buFont typeface="Wingdings 3"/>
              <a:buChar char=""/>
            </a:pPr>
            <a:r>
              <a:rPr lang="de-DE" sz="2400" dirty="0">
                <a:latin typeface="Arial Narrow" panose="020B0606020202030204" pitchFamily="34" charset="0"/>
              </a:rPr>
              <a:t>Altersgerecht auf die späteren Jugenddisziplinen vorbereitend</a:t>
            </a:r>
          </a:p>
        </p:txBody>
      </p:sp>
    </p:spTree>
    <p:extLst>
      <p:ext uri="{BB962C8B-B14F-4D97-AF65-F5344CB8AC3E}">
        <p14:creationId xmlns:p14="http://schemas.microsoft.com/office/powerpoint/2010/main" val="2082460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 Kinderleichtathletik Grundsätze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99592" y="1916832"/>
            <a:ext cx="6624736" cy="402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  <a:buFont typeface="Wingdings 3"/>
              <a:buChar char=""/>
            </a:pPr>
            <a:r>
              <a:rPr lang="de-DE" sz="2400" dirty="0">
                <a:latin typeface="Arial Narrow" panose="020B0606020202030204" pitchFamily="34" charset="0"/>
              </a:rPr>
              <a:t>Für Training und Wettkampf gilt:</a:t>
            </a:r>
          </a:p>
          <a:p>
            <a:endParaRPr lang="de-DE" sz="2400" dirty="0">
              <a:latin typeface="Arial Narrow" panose="020B0606020202030204" pitchFamily="34" charset="0"/>
            </a:endParaRPr>
          </a:p>
          <a:p>
            <a:pPr marL="457200" indent="-457200">
              <a:buAutoNum type="arabicPeriod"/>
            </a:pPr>
            <a:r>
              <a:rPr lang="de-DE" sz="2400" dirty="0">
                <a:latin typeface="Arial Narrow" panose="020B0606020202030204" pitchFamily="34" charset="0"/>
              </a:rPr>
              <a:t>Leichtathletik ist Laufen, Springen und Werfen</a:t>
            </a:r>
          </a:p>
          <a:p>
            <a:pPr marL="457200" indent="-457200">
              <a:buAutoNum type="arabicPeriod"/>
            </a:pPr>
            <a:r>
              <a:rPr lang="de-DE" sz="2400" dirty="0">
                <a:latin typeface="Arial Narrow" panose="020B0606020202030204" pitchFamily="34" charset="0"/>
              </a:rPr>
              <a:t>Koordination vor Kondition</a:t>
            </a:r>
          </a:p>
          <a:p>
            <a:pPr marL="457200" indent="-457200">
              <a:buAutoNum type="arabicPeriod"/>
            </a:pPr>
            <a:r>
              <a:rPr lang="de-DE" sz="2400" dirty="0">
                <a:latin typeface="Arial Narrow" panose="020B0606020202030204" pitchFamily="34" charset="0"/>
              </a:rPr>
              <a:t>Jede Leistung zählt</a:t>
            </a:r>
          </a:p>
          <a:p>
            <a:pPr marL="457200" indent="-457200">
              <a:buAutoNum type="arabicPeriod"/>
            </a:pPr>
            <a:r>
              <a:rPr lang="de-DE" sz="2400" dirty="0">
                <a:latin typeface="Arial Narrow" panose="020B0606020202030204" pitchFamily="34" charset="0"/>
              </a:rPr>
              <a:t>Mit effektiver Organisation zu Bewegungssportfesten</a:t>
            </a:r>
          </a:p>
          <a:p>
            <a:pPr marL="457200" indent="-457200">
              <a:buAutoNum type="arabicPeriod"/>
            </a:pPr>
            <a:r>
              <a:rPr lang="de-DE" sz="2400" dirty="0">
                <a:latin typeface="Arial Narrow" panose="020B0606020202030204" pitchFamily="34" charset="0"/>
              </a:rPr>
              <a:t>Gemeinsam im Team</a:t>
            </a:r>
          </a:p>
          <a:p>
            <a:pPr marL="457200" indent="-457200">
              <a:buAutoNum type="arabicPeriod"/>
            </a:pPr>
            <a:r>
              <a:rPr lang="de-DE" sz="2400" dirty="0">
                <a:latin typeface="Arial Narrow" panose="020B0606020202030204" pitchFamily="34" charset="0"/>
              </a:rPr>
              <a:t>Vielseitig und vielfältig wetteifern</a:t>
            </a:r>
          </a:p>
          <a:p>
            <a:pPr marL="457200" indent="-457200">
              <a:buAutoNum type="arabicPeriod"/>
            </a:pPr>
            <a:r>
              <a:rPr lang="de-DE" sz="2400" dirty="0">
                <a:latin typeface="Arial Narrow" panose="020B0606020202030204" pitchFamily="34" charset="0"/>
              </a:rPr>
              <a:t>Offenheit und Transparenz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243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59093"/>
            <a:ext cx="6275040" cy="936104"/>
          </a:xfrm>
        </p:spPr>
        <p:txBody>
          <a:bodyPr/>
          <a:lstStyle/>
          <a:p>
            <a:r>
              <a:rPr lang="de-DE" dirty="0"/>
              <a:t>Disziplinenübersicht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6912768" cy="576063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308304" y="2636912"/>
            <a:ext cx="16057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 Narrow" panose="020B0606020202030204" pitchFamily="34" charset="0"/>
              </a:rPr>
              <a:t>*</a:t>
            </a:r>
            <a:r>
              <a:rPr lang="de-DE" sz="1400" dirty="0" err="1">
                <a:latin typeface="Arial Narrow" panose="020B0606020202030204" pitchFamily="34" charset="0"/>
              </a:rPr>
              <a:t>Ausführungsbestim-mungen</a:t>
            </a:r>
            <a:r>
              <a:rPr lang="de-DE" sz="1400" dirty="0">
                <a:latin typeface="Arial Narrow" panose="020B0606020202030204" pitchFamily="34" charset="0"/>
              </a:rPr>
              <a:t> in den Disziplinkarten</a:t>
            </a:r>
          </a:p>
          <a:p>
            <a:r>
              <a:rPr lang="de-DE" sz="1400" dirty="0">
                <a:latin typeface="Arial Narrow" panose="020B0606020202030204" pitchFamily="34" charset="0"/>
              </a:rPr>
              <a:t>** Disziplinen können nach den Regeln der IWR sowie ihrer Nationalen Bestimmung der U14 durchgeführt werden</a:t>
            </a:r>
          </a:p>
        </p:txBody>
      </p:sp>
    </p:spTree>
    <p:extLst>
      <p:ext uri="{BB962C8B-B14F-4D97-AF65-F5344CB8AC3E}">
        <p14:creationId xmlns:p14="http://schemas.microsoft.com/office/powerpoint/2010/main" val="157789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Altersklasseneinteilung und Wettbewerbsformen</a:t>
            </a:r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915603"/>
              </p:ext>
            </p:extLst>
          </p:nvPr>
        </p:nvGraphicFramePr>
        <p:xfrm>
          <a:off x="539552" y="1916832"/>
          <a:ext cx="7488832" cy="36752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46052139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4005141250"/>
                    </a:ext>
                  </a:extLst>
                </a:gridCol>
                <a:gridCol w="2783231">
                  <a:extLst>
                    <a:ext uri="{9D8B030D-6E8A-4147-A177-3AD203B41FA5}">
                      <a16:colId xmlns:a16="http://schemas.microsoft.com/office/drawing/2014/main" val="3045541662"/>
                    </a:ext>
                  </a:extLst>
                </a:gridCol>
                <a:gridCol w="673153">
                  <a:extLst>
                    <a:ext uri="{9D8B030D-6E8A-4147-A177-3AD203B41FA5}">
                      <a16:colId xmlns:a16="http://schemas.microsoft.com/office/drawing/2014/main" val="4174130546"/>
                    </a:ext>
                  </a:extLst>
                </a:gridCol>
              </a:tblGrid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latin typeface="Arial Narrow" panose="020B0606020202030204" pitchFamily="34" charset="0"/>
                        </a:rPr>
                        <a:t>U8</a:t>
                      </a:r>
                    </a:p>
                    <a:p>
                      <a:pPr algn="ctr"/>
                      <a:r>
                        <a:rPr lang="de-DE" dirty="0">
                          <a:latin typeface="Arial Narrow" panose="020B0606020202030204" pitchFamily="34" charset="0"/>
                        </a:rPr>
                        <a:t>(w/m</a:t>
                      </a:r>
                      <a:r>
                        <a:rPr lang="de-DE" baseline="0" dirty="0">
                          <a:latin typeface="Arial Narrow" panose="020B0606020202030204" pitchFamily="34" charset="0"/>
                        </a:rPr>
                        <a:t> 6/7)</a:t>
                      </a:r>
                      <a:endParaRPr lang="de-DE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 Narrow" panose="020B0606020202030204" pitchFamily="34" charset="0"/>
                        </a:rPr>
                        <a:t>U10</a:t>
                      </a:r>
                    </a:p>
                    <a:p>
                      <a:pPr algn="ctr"/>
                      <a:r>
                        <a:rPr lang="de-DE" dirty="0">
                          <a:latin typeface="Arial Narrow" panose="020B0606020202030204" pitchFamily="34" charset="0"/>
                        </a:rPr>
                        <a:t>(w/m 8/9)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 Narrow" panose="020B0606020202030204" pitchFamily="34" charset="0"/>
                        </a:rPr>
                        <a:t>U12</a:t>
                      </a:r>
                    </a:p>
                    <a:p>
                      <a:pPr algn="ctr"/>
                      <a:r>
                        <a:rPr lang="de-DE" dirty="0">
                          <a:latin typeface="Arial Narrow" panose="020B0606020202030204" pitchFamily="34" charset="0"/>
                        </a:rPr>
                        <a:t>(w/m 10/11)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432189"/>
                  </a:ext>
                </a:extLst>
              </a:tr>
              <a:tr h="63367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latin typeface="Arial Narrow" panose="020B0606020202030204" pitchFamily="34" charset="0"/>
                        </a:rPr>
                        <a:t>Ausgewählte Wettbewerbe </a:t>
                      </a:r>
                      <a:r>
                        <a:rPr lang="de-DE" sz="1400" dirty="0">
                          <a:latin typeface="Arial Narrow" panose="020B0606020202030204" pitchFamily="34" charset="0"/>
                        </a:rPr>
                        <a:t>(nach IWR sowie nat. Bestimmungen)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 Narrow" panose="020B0606020202030204" pitchFamily="34" charset="0"/>
                        </a:rPr>
                        <a:t>IWR</a:t>
                      </a:r>
                    </a:p>
                  </a:txBody>
                  <a:tcPr vert="vert"/>
                </a:tc>
                <a:extLst>
                  <a:ext uri="{0D108BD9-81ED-4DB2-BD59-A6C34878D82A}">
                    <a16:rowId xmlns:a16="http://schemas.microsoft.com/office/drawing/2014/main" val="1670952945"/>
                  </a:ext>
                </a:extLst>
              </a:tr>
              <a:tr h="63367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latin typeface="Arial Narrow" panose="020B0606020202030204" pitchFamily="34" charset="0"/>
                        </a:rPr>
                        <a:t>Einzelwettbewerbe</a:t>
                      </a:r>
                      <a:r>
                        <a:rPr lang="de-DE" baseline="0" dirty="0"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de-DE" sz="1400" baseline="0" dirty="0">
                          <a:latin typeface="Arial Narrow" panose="020B0606020202030204" pitchFamily="34" charset="0"/>
                        </a:rPr>
                        <a:t>(nach Ranglistenpunkten)</a:t>
                      </a:r>
                      <a:endParaRPr lang="de-DE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 Narrow" panose="020B0606020202030204" pitchFamily="34" charset="0"/>
                        </a:rPr>
                        <a:t>Wettkampfsystem Kinderleichtathletik</a:t>
                      </a:r>
                    </a:p>
                  </a:txBody>
                  <a:tcPr vert="vert"/>
                </a:tc>
                <a:extLst>
                  <a:ext uri="{0D108BD9-81ED-4DB2-BD59-A6C34878D82A}">
                    <a16:rowId xmlns:a16="http://schemas.microsoft.com/office/drawing/2014/main" val="272184612"/>
                  </a:ext>
                </a:extLst>
              </a:tr>
              <a:tr h="63367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latin typeface="Arial Narrow" panose="020B0606020202030204" pitchFamily="34" charset="0"/>
                        </a:rPr>
                        <a:t>Einzelmehrkämpfe</a:t>
                      </a:r>
                      <a:r>
                        <a:rPr lang="de-DE" b="1" baseline="0" dirty="0"/>
                        <a:t> </a:t>
                      </a:r>
                    </a:p>
                    <a:p>
                      <a:pPr algn="ctr"/>
                      <a:r>
                        <a:rPr lang="de-DE" sz="1400" baseline="0" dirty="0">
                          <a:latin typeface="Arial Narrow" panose="020B0606020202030204" pitchFamily="34" charset="0"/>
                        </a:rPr>
                        <a:t>(nach Ranglistenpunkten)</a:t>
                      </a:r>
                      <a:endParaRPr lang="de-DE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Einzelmehrkämpfe</a:t>
                      </a: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(nach Ranglistenpunkten)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793375"/>
                  </a:ext>
                </a:extLst>
              </a:tr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latin typeface="Arial Narrow" panose="020B0606020202030204" pitchFamily="34" charset="0"/>
                        </a:rPr>
                        <a:t>Teamwettbewerbe</a:t>
                      </a:r>
                      <a:r>
                        <a:rPr lang="de-DE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400" dirty="0">
                          <a:latin typeface="Arial Narrow" panose="020B0606020202030204" pitchFamily="34" charset="0"/>
                        </a:rPr>
                        <a:t>(nach Ranglistenpunkten)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Teamwettbewerbe</a:t>
                      </a: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(nach Ranglistenpunkten)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Teamwettbewerbe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(nach Ranglistenpunkten)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868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981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Teamwettbewerb:</a:t>
            </a:r>
          </a:p>
          <a:p>
            <a:pPr marL="0" indent="0">
              <a:buNone/>
            </a:pPr>
            <a:r>
              <a:rPr lang="de-DE" dirty="0"/>
              <a:t>Alle Disziplinen werden im Team gewertet und so trägt jedes Kind durch seine Stärken einen Teil zum Teamergebnis bei.</a:t>
            </a:r>
          </a:p>
          <a:p>
            <a:pPr marL="0" indent="0">
              <a:buNone/>
            </a:pPr>
            <a:r>
              <a:rPr lang="de-DE" dirty="0"/>
              <a:t> </a:t>
            </a:r>
          </a:p>
          <a:p>
            <a:r>
              <a:rPr lang="de-DE" dirty="0"/>
              <a:t>Einzelmehrkampf:</a:t>
            </a:r>
          </a:p>
          <a:p>
            <a:pPr marL="0" indent="0">
              <a:buNone/>
            </a:pPr>
            <a:r>
              <a:rPr lang="de-DE" dirty="0"/>
              <a:t>Jedes Kind absolviert nach dem Prinzip der Vielfältigkeit mehrere Disziplinen, die dann addiert und miteinander verglichen werden.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Einzelwettbewerb: </a:t>
            </a:r>
          </a:p>
          <a:p>
            <a:pPr marL="0" indent="0">
              <a:buNone/>
            </a:pPr>
            <a:r>
              <a:rPr lang="de-DE" dirty="0"/>
              <a:t>Die Kinder können sich eine oder mehrere Disziplinen aussuchen und sich in dieser mit anderen Kindern messen.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Wettbewerbsformen</a:t>
            </a:r>
          </a:p>
        </p:txBody>
      </p:sp>
    </p:spTree>
    <p:extLst>
      <p:ext uri="{BB962C8B-B14F-4D97-AF65-F5344CB8AC3E}">
        <p14:creationId xmlns:p14="http://schemas.microsoft.com/office/powerpoint/2010/main" val="3080502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49312" y="2204864"/>
            <a:ext cx="8229600" cy="3888432"/>
          </a:xfrm>
        </p:spPr>
        <p:txBody>
          <a:bodyPr>
            <a:normAutofit lnSpcReduction="10000"/>
          </a:bodyPr>
          <a:lstStyle/>
          <a:p>
            <a:r>
              <a:rPr lang="de-DE" dirty="0"/>
              <a:t>Das übergreifende Prinzip der Kinderleichtathletik sind die Ranglistenpunkte</a:t>
            </a:r>
          </a:p>
          <a:p>
            <a:endParaRPr lang="de-DE" sz="1100" dirty="0"/>
          </a:p>
          <a:p>
            <a:r>
              <a:rPr lang="de-DE" dirty="0"/>
              <a:t>Dabei werden die erbrachten Leistungen in eine Reihenfolge gebracht und Ranglistenpunkte vergeben</a:t>
            </a:r>
          </a:p>
          <a:p>
            <a:endParaRPr lang="de-DE" sz="1000" dirty="0"/>
          </a:p>
          <a:p>
            <a:r>
              <a:rPr lang="de-DE" dirty="0"/>
              <a:t>Die beste Leistung erhält dabei stets einen Punkt, die zweitbeste Zwei usw. </a:t>
            </a:r>
          </a:p>
          <a:p>
            <a:endParaRPr lang="de-DE" sz="1000" dirty="0"/>
          </a:p>
          <a:p>
            <a:r>
              <a:rPr lang="de-DE" dirty="0"/>
              <a:t>Identische Leistungen werden mit gleicher Punktzahl bewertet und die nächsthöhere(n) Punktzahl(en) ausgelassen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Wertung</a:t>
            </a:r>
          </a:p>
        </p:txBody>
      </p:sp>
    </p:spTree>
    <p:extLst>
      <p:ext uri="{BB962C8B-B14F-4D97-AF65-F5344CB8AC3E}">
        <p14:creationId xmlns:p14="http://schemas.microsoft.com/office/powerpoint/2010/main" val="1584503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6275040" cy="1143000"/>
          </a:xfrm>
        </p:spPr>
        <p:txBody>
          <a:bodyPr/>
          <a:lstStyle/>
          <a:p>
            <a:r>
              <a:rPr lang="de-DE" dirty="0"/>
              <a:t>Wertungsformen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10095" y="1556792"/>
            <a:ext cx="7992888" cy="4727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 Narrow" panose="020B0606020202030204" pitchFamily="34" charset="0"/>
              </a:rPr>
              <a:t>Welche Arten der Wertung gibt es ?</a:t>
            </a:r>
          </a:p>
          <a:p>
            <a:endParaRPr lang="de-DE" sz="2200" dirty="0">
              <a:latin typeface="Arial Narrow" panose="020B060602020203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  <a:buFont typeface="Wingdings 3"/>
              <a:buChar char=""/>
            </a:pPr>
            <a:r>
              <a:rPr lang="de-DE" sz="2200" dirty="0">
                <a:latin typeface="Arial Narrow" panose="020B0606020202030204" pitchFamily="34" charset="0"/>
              </a:rPr>
              <a:t>Additionsergebnis:</a:t>
            </a:r>
          </a:p>
          <a:p>
            <a:pPr lvl="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</a:pPr>
            <a:r>
              <a:rPr lang="de-DE" sz="2200" dirty="0">
                <a:latin typeface="Arial Narrow" panose="020B0606020202030204" pitchFamily="34" charset="0"/>
              </a:rPr>
              <a:t>Die besten 3 aus 4 Versuchen werden addiert. Beispiele: Weitsprung, Schlagwurf</a:t>
            </a:r>
          </a:p>
          <a:p>
            <a:pPr lvl="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</a:pPr>
            <a:endParaRPr lang="de-DE" sz="2200" dirty="0">
              <a:latin typeface="Arial Narrow" panose="020B060602020203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  <a:buFont typeface="Wingdings 3"/>
              <a:buChar char=""/>
            </a:pPr>
            <a:r>
              <a:rPr lang="de-DE" sz="2200" dirty="0">
                <a:latin typeface="Arial Narrow" panose="020B0606020202030204" pitchFamily="34" charset="0"/>
              </a:rPr>
              <a:t>Bestergebnis:</a:t>
            </a:r>
          </a:p>
          <a:p>
            <a:pPr lvl="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</a:pPr>
            <a:r>
              <a:rPr lang="de-DE" sz="2200" dirty="0">
                <a:latin typeface="Arial Narrow" panose="020B0606020202030204" pitchFamily="34" charset="0"/>
              </a:rPr>
              <a:t>Die jeweils beste Leistung wird gewertet. Beispiele: 50m, Hochsprung</a:t>
            </a:r>
          </a:p>
          <a:p>
            <a:pPr lvl="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</a:pPr>
            <a:endParaRPr lang="de-DE" sz="2200" dirty="0">
              <a:latin typeface="Arial Narrow" panose="020B060602020203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  <a:buFont typeface="Wingdings 3"/>
              <a:buChar char=""/>
            </a:pPr>
            <a:r>
              <a:rPr lang="de-DE" sz="2200" dirty="0">
                <a:latin typeface="Arial Narrow" panose="020B0606020202030204" pitchFamily="34" charset="0"/>
              </a:rPr>
              <a:t>Gesamtwertung:</a:t>
            </a:r>
          </a:p>
          <a:p>
            <a:r>
              <a:rPr lang="de-DE" sz="2200" dirty="0">
                <a:latin typeface="Arial Narrow" panose="020B0606020202030204" pitchFamily="34" charset="0"/>
              </a:rPr>
              <a:t>Alle Leistungen gehen in das Ergebnis ein. Beispiel: Weitsprung- Staffel</a:t>
            </a:r>
          </a:p>
        </p:txBody>
      </p:sp>
    </p:spTree>
    <p:extLst>
      <p:ext uri="{BB962C8B-B14F-4D97-AF65-F5344CB8AC3E}">
        <p14:creationId xmlns:p14="http://schemas.microsoft.com/office/powerpoint/2010/main" val="4033905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6275040" cy="1143000"/>
          </a:xfrm>
        </p:spPr>
        <p:txBody>
          <a:bodyPr/>
          <a:lstStyle/>
          <a:p>
            <a:r>
              <a:rPr lang="de-DE" dirty="0"/>
              <a:t>teamwettbewerbe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457" y="1988840"/>
            <a:ext cx="3600286" cy="385792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67544" y="1978089"/>
            <a:ext cx="4248472" cy="3885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 Narrow" panose="020B0606020202030204" pitchFamily="34" charset="0"/>
              </a:rPr>
              <a:t>Ein Team besteht aus:</a:t>
            </a:r>
          </a:p>
          <a:p>
            <a:endParaRPr lang="de-DE" sz="2400" dirty="0">
              <a:latin typeface="Arial Narrow" panose="020B060602020203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  <a:buFont typeface="Wingdings 3"/>
              <a:buChar char=""/>
            </a:pPr>
            <a:r>
              <a:rPr lang="de-DE" sz="2000" dirty="0">
                <a:latin typeface="Arial Narrow" panose="020B0606020202030204" pitchFamily="34" charset="0"/>
              </a:rPr>
              <a:t>6-11 Kindern</a:t>
            </a: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  <a:buFont typeface="Wingdings 3"/>
              <a:buChar char=""/>
            </a:pPr>
            <a:endParaRPr lang="de-DE" sz="1000" dirty="0">
              <a:latin typeface="Arial Narrow" panose="020B060602020203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  <a:buFont typeface="Wingdings 3"/>
              <a:buChar char=""/>
            </a:pPr>
            <a:r>
              <a:rPr lang="de-DE" sz="2000" dirty="0">
                <a:latin typeface="Arial Narrow" panose="020B0606020202030204" pitchFamily="34" charset="0"/>
              </a:rPr>
              <a:t>Mädchen und Jungen gemischt</a:t>
            </a: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  <a:buFont typeface="Wingdings 3"/>
              <a:buChar char=""/>
            </a:pPr>
            <a:endParaRPr lang="de-DE" sz="1000" dirty="0">
              <a:latin typeface="Arial Narrow" panose="020B060602020203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  <a:buFont typeface="Wingdings 3"/>
              <a:buChar char=""/>
            </a:pPr>
            <a:r>
              <a:rPr lang="de-DE" sz="2000" dirty="0">
                <a:latin typeface="Arial Narrow" panose="020B0606020202030204" pitchFamily="34" charset="0"/>
              </a:rPr>
              <a:t>Kann vereinsübergreifend gebildet werden</a:t>
            </a: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  <a:buFont typeface="Wingdings 3"/>
              <a:buChar char=""/>
            </a:pPr>
            <a:endParaRPr lang="de-DE" sz="1000" dirty="0">
              <a:latin typeface="Arial Narrow" panose="020B060602020203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Clr>
                <a:srgbClr val="D4FF45"/>
              </a:buClr>
              <a:buFont typeface="Wingdings 3"/>
              <a:buChar char=""/>
            </a:pPr>
            <a:r>
              <a:rPr lang="de-DE" sz="2000" dirty="0">
                <a:latin typeface="Arial Narrow" panose="020B0606020202030204" pitchFamily="34" charset="0"/>
              </a:rPr>
              <a:t>Doppelaltersklasse U8, U10 und U12 (U8 jeweils 6 und 7- jährige, usw.)</a:t>
            </a:r>
          </a:p>
        </p:txBody>
      </p:sp>
    </p:spTree>
    <p:extLst>
      <p:ext uri="{BB962C8B-B14F-4D97-AF65-F5344CB8AC3E}">
        <p14:creationId xmlns:p14="http://schemas.microsoft.com/office/powerpoint/2010/main" val="48085160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644</Words>
  <Application>Microsoft Office PowerPoint</Application>
  <PresentationFormat>Bildschirmpräsentation (4:3)</PresentationFormat>
  <Paragraphs>137</Paragraphs>
  <Slides>16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Calibri</vt:lpstr>
      <vt:lpstr>Dotum</vt:lpstr>
      <vt:lpstr>Roboto Condensed</vt:lpstr>
      <vt:lpstr>Times New Roman</vt:lpstr>
      <vt:lpstr>Wingdings 3</vt:lpstr>
      <vt:lpstr>Larissa</vt:lpstr>
      <vt:lpstr>Kinderleichtathletik Basics im überblick</vt:lpstr>
      <vt:lpstr>Wettkampfsystem Kinderleichtathletik</vt:lpstr>
      <vt:lpstr>7 Kinderleichtathletik Grundsätze</vt:lpstr>
      <vt:lpstr>Disziplinenübersicht</vt:lpstr>
      <vt:lpstr>Altersklasseneinteilung und Wettbewerbsformen</vt:lpstr>
      <vt:lpstr>Wettbewerbsformen</vt:lpstr>
      <vt:lpstr>Wertung</vt:lpstr>
      <vt:lpstr>Wertungsformen</vt:lpstr>
      <vt:lpstr>teamwettbewerbe</vt:lpstr>
      <vt:lpstr>TeamWettbewerbe</vt:lpstr>
      <vt:lpstr>einzelmehrkämpfe</vt:lpstr>
      <vt:lpstr>Einzelwertung</vt:lpstr>
      <vt:lpstr>Einzelwertung</vt:lpstr>
      <vt:lpstr>Wettkampfbroschüre</vt:lpstr>
      <vt:lpstr>Disziplinkarten</vt:lpstr>
      <vt:lpstr>Vorteile für alle!</vt:lpstr>
    </vt:vector>
  </TitlesOfParts>
  <Company>DLV Darmstadt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Cloessner, Carina</dc:creator>
  <cp:lastModifiedBy>Steinmüller, Jan</cp:lastModifiedBy>
  <cp:revision>218</cp:revision>
  <cp:lastPrinted>2017-02-14T13:29:12Z</cp:lastPrinted>
  <dcterms:created xsi:type="dcterms:W3CDTF">2016-10-12T07:33:25Z</dcterms:created>
  <dcterms:modified xsi:type="dcterms:W3CDTF">2020-04-16T10:42:42Z</dcterms:modified>
</cp:coreProperties>
</file>