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6" r:id="rId3"/>
    <p:sldId id="258" r:id="rId4"/>
    <p:sldId id="260" r:id="rId5"/>
    <p:sldId id="262" r:id="rId6"/>
    <p:sldId id="261" r:id="rId7"/>
    <p:sldId id="263" r:id="rId8"/>
    <p:sldId id="264" r:id="rId9"/>
    <p:sldId id="266" r:id="rId10"/>
    <p:sldId id="267" r:id="rId11"/>
    <p:sldId id="265" r:id="rId12"/>
    <p:sldId id="268" r:id="rId13"/>
    <p:sldId id="27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9" r:id="rId22"/>
    <p:sldId id="285" r:id="rId23"/>
    <p:sldId id="283" r:id="rId24"/>
    <p:sldId id="280" r:id="rId25"/>
    <p:sldId id="282" r:id="rId26"/>
    <p:sldId id="281" r:id="rId27"/>
  </p:sldIdLst>
  <p:sldSz cx="9144000" cy="6858000" type="screen4x3"/>
  <p:notesSz cx="6794500" cy="9931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ulz, Katharina" initials="SK" lastIdx="2" clrIdx="0">
    <p:extLst>
      <p:ext uri="{19B8F6BF-5375-455C-9EA6-DF929625EA0E}">
        <p15:presenceInfo xmlns:p15="http://schemas.microsoft.com/office/powerpoint/2012/main" userId="S-1-5-21-725345543-1897051121-839522115-26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434"/>
    <a:srgbClr val="E22019"/>
    <a:srgbClr val="989898"/>
    <a:srgbClr val="D9D9D9"/>
    <a:srgbClr val="D4FF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 varScale="1">
        <p:scale>
          <a:sx n="65" d="100"/>
          <a:sy n="65" d="100"/>
        </p:scale>
        <p:origin x="173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2934" y="-96"/>
      </p:cViewPr>
      <p:guideLst>
        <p:guide orient="horz" pos="312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8144354178834831E-3"/>
          <c:y val="1.2080088513757251E-2"/>
          <c:w val="0.52645421194335351"/>
          <c:h val="0.72774567689899006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dPt>
            <c:idx val="0"/>
            <c:bubble3D val="0"/>
            <c:spPr>
              <a:solidFill>
                <a:srgbClr val="FFE682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48A-41FB-919C-439210C9D7FE}"/>
              </c:ext>
            </c:extLst>
          </c:dPt>
          <c:dPt>
            <c:idx val="1"/>
            <c:bubble3D val="0"/>
            <c:spPr>
              <a:solidFill>
                <a:srgbClr val="FFCC00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48A-41FB-919C-439210C9D7FE}"/>
              </c:ext>
            </c:extLst>
          </c:dPt>
          <c:dPt>
            <c:idx val="2"/>
            <c:bubble3D val="0"/>
            <c:spPr>
              <a:solidFill>
                <a:srgbClr val="FFE682">
                  <a:lumMod val="50000"/>
                </a:srgb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48A-41FB-919C-439210C9D7FE}"/>
              </c:ext>
            </c:extLst>
          </c:dPt>
          <c:dPt>
            <c:idx val="3"/>
            <c:bubble3D val="0"/>
            <c:spPr>
              <a:solidFill>
                <a:srgbClr val="777777">
                  <a:lumMod val="60000"/>
                  <a:lumOff val="40000"/>
                </a:srgb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48A-41FB-919C-439210C9D7FE}"/>
              </c:ext>
            </c:extLst>
          </c:dPt>
          <c:dLbls>
            <c:dLbl>
              <c:idx val="2"/>
              <c:layout>
                <c:manualLayout>
                  <c:x val="-5.9206071077019924E-2"/>
                  <c:y val="-5.654014089758671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48A-41FB-919C-439210C9D7FE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48A-41FB-919C-439210C9D7FE}"/>
                </c:ext>
              </c:extLst>
            </c:dLbl>
            <c:spPr>
              <a:noFill/>
              <a:ln w="17363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Tabelle1!$A$2:$A$5</c:f>
              <c:strCache>
                <c:ptCount val="4"/>
                <c:pt idx="0">
                  <c:v>Sexualisierte Gewalt ohne Körperkontakt</c:v>
                </c:pt>
                <c:pt idx="1">
                  <c:v>Sexuelle Grenzverletzungen</c:v>
                </c:pt>
                <c:pt idx="2">
                  <c:v>Sexualisierte Gewalt mit Körperkontakt</c:v>
                </c:pt>
                <c:pt idx="3">
                  <c:v>Kein Ereignis sexualisierter Gewalt</c:v>
                </c:pt>
              </c:strCache>
            </c:strRef>
          </c:cat>
          <c:val>
            <c:numRef>
              <c:f>Tabelle1!$B$2:$B$5</c:f>
              <c:numCache>
                <c:formatCode>0%</c:formatCode>
                <c:ptCount val="4"/>
                <c:pt idx="0">
                  <c:v>0.16000000000000009</c:v>
                </c:pt>
                <c:pt idx="1">
                  <c:v>0.17900000000000021</c:v>
                </c:pt>
                <c:pt idx="2">
                  <c:v>3.3000000000000002E-2</c:v>
                </c:pt>
                <c:pt idx="3">
                  <c:v>0.628000000000001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48A-41FB-919C-439210C9D7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7386">
          <a:noFill/>
        </a:ln>
      </c:spPr>
    </c:plotArea>
    <c:legend>
      <c:legendPos val="b"/>
      <c:layout>
        <c:manualLayout>
          <c:xMode val="edge"/>
          <c:yMode val="edge"/>
          <c:x val="0.40834957731969201"/>
          <c:y val="0.63109521316505224"/>
          <c:w val="0.58721237197055254"/>
          <c:h val="0.24641554286966633"/>
        </c:manualLayout>
      </c:layout>
      <c:overlay val="0"/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00" b="1">
          <a:latin typeface="+mn-lt"/>
          <a:cs typeface="Calibri" panose="020F0502020204030204" pitchFamily="34" charset="0"/>
        </a:defRPr>
      </a:pPr>
      <a:endParaRPr lang="de-DE"/>
    </a:p>
  </c:txPr>
  <c:externalData r:id="rId2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10T12:18:39.226" idx="1">
    <p:pos x="5469" y="3087"/>
    <p:text>Ich habe keine direkten Ergebnisse zum Voice-Projekt gefunden. Die Quellenangabe bezieht sich von dem her nur auf die PPT der dsj</p:text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646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4A19-3100-C443-A3B1-AA48C77ED0E1}" type="datetimeFigureOut">
              <a:t>28.10.2020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646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E0875-C2CD-9D43-805D-CADA5057ED5B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694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6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A55D1-137D-4863-9824-A771B540E2D5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6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B5C5B-69AE-467B-BE1F-8DBEDB8CCF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2006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B5C5B-69AE-467B-BE1F-8DBEDB8CCFBC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896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B5C5B-69AE-467B-BE1F-8DBEDB8CCFBC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657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Gleichschenkliges Dreieck 3"/>
          <p:cNvSpPr/>
          <p:nvPr userDrawn="1"/>
        </p:nvSpPr>
        <p:spPr>
          <a:xfrm rot="10423249">
            <a:off x="-3557427" y="1001733"/>
            <a:ext cx="16171774" cy="10240941"/>
          </a:xfrm>
          <a:prstGeom prst="triangle">
            <a:avLst>
              <a:gd name="adj" fmla="val 49873"/>
            </a:avLst>
          </a:prstGeom>
          <a:solidFill>
            <a:srgbClr val="D4F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975247"/>
            <a:ext cx="7772400" cy="1470025"/>
          </a:xfrm>
          <a:noFill/>
        </p:spPr>
        <p:txBody>
          <a:bodyPr>
            <a:normAutofit/>
          </a:bodyPr>
          <a:lstStyle>
            <a:lvl1pPr algn="ctr">
              <a:defRPr sz="3600" b="1" i="0" spc="600">
                <a:solidFill>
                  <a:srgbClr val="333434"/>
                </a:solidFill>
                <a:latin typeface="Arial Narrow" pitchFamily="34" charset="0"/>
                <a:cs typeface="Arial Narrow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None/>
              <a:defRPr b="0" i="0" cap="all" spc="600" baseline="0">
                <a:solidFill>
                  <a:srgbClr val="333434"/>
                </a:solidFill>
                <a:latin typeface="Arial Narrow" pitchFamily="34" charset="0"/>
                <a:cs typeface="Arial Narrow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5" name="Ellipse 16"/>
          <p:cNvSpPr/>
          <p:nvPr userDrawn="1"/>
        </p:nvSpPr>
        <p:spPr>
          <a:xfrm>
            <a:off x="6768752" y="-783192"/>
            <a:ext cx="2483768" cy="2484000"/>
          </a:xfrm>
          <a:prstGeom prst="ellipse">
            <a:avLst/>
          </a:prstGeom>
          <a:solidFill>
            <a:srgbClr val="E22019"/>
          </a:solidFill>
          <a:ln>
            <a:solidFill>
              <a:srgbClr val="E22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E22019"/>
              </a:solidFill>
            </a:endParaRPr>
          </a:p>
        </p:txBody>
      </p:sp>
      <p:grpSp>
        <p:nvGrpSpPr>
          <p:cNvPr id="15" name="Gruppieren 14"/>
          <p:cNvGrpSpPr/>
          <p:nvPr userDrawn="1"/>
        </p:nvGrpSpPr>
        <p:grpSpPr>
          <a:xfrm>
            <a:off x="7240254" y="260647"/>
            <a:ext cx="1409826" cy="881230"/>
            <a:chOff x="7015110" y="260647"/>
            <a:chExt cx="1409826" cy="881230"/>
          </a:xfrm>
        </p:grpSpPr>
        <p:pic>
          <p:nvPicPr>
            <p:cNvPr id="16" name="Picture 3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6958" r="25040"/>
            <a:stretch/>
          </p:blipFill>
          <p:spPr bwMode="auto">
            <a:xfrm>
              <a:off x="7017743" y="841987"/>
              <a:ext cx="1407193" cy="2998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Grafik 1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5110" y="260647"/>
              <a:ext cx="1407600" cy="5644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475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Gleichschenkliges Dreieck 3"/>
          <p:cNvSpPr/>
          <p:nvPr userDrawn="1"/>
        </p:nvSpPr>
        <p:spPr>
          <a:xfrm rot="10423249">
            <a:off x="-3557427" y="1001733"/>
            <a:ext cx="16171774" cy="10240941"/>
          </a:xfrm>
          <a:prstGeom prst="triangle">
            <a:avLst>
              <a:gd name="adj" fmla="val 49873"/>
            </a:avLst>
          </a:prstGeom>
          <a:solidFill>
            <a:srgbClr val="D4F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975247"/>
            <a:ext cx="7772400" cy="1470025"/>
          </a:xfrm>
          <a:noFill/>
        </p:spPr>
        <p:txBody>
          <a:bodyPr>
            <a:normAutofit/>
          </a:bodyPr>
          <a:lstStyle>
            <a:lvl1pPr algn="ctr">
              <a:defRPr sz="3600" b="1" i="0" cap="none" spc="600" baseline="0">
                <a:solidFill>
                  <a:srgbClr val="333434"/>
                </a:solidFill>
                <a:latin typeface="Arial Narrow" pitchFamily="34" charset="0"/>
                <a:cs typeface="Arial Narrow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None/>
              <a:defRPr b="0" i="0" cap="none" spc="600" baseline="0">
                <a:solidFill>
                  <a:srgbClr val="333434"/>
                </a:solidFill>
                <a:latin typeface="Arial Narrow" pitchFamily="34" charset="0"/>
                <a:cs typeface="Arial Narrow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5" name="Ellipse 16"/>
          <p:cNvSpPr/>
          <p:nvPr userDrawn="1"/>
        </p:nvSpPr>
        <p:spPr>
          <a:xfrm>
            <a:off x="6768752" y="-783192"/>
            <a:ext cx="2483768" cy="2484000"/>
          </a:xfrm>
          <a:prstGeom prst="ellipse">
            <a:avLst/>
          </a:prstGeom>
          <a:solidFill>
            <a:srgbClr val="E22019"/>
          </a:solidFill>
          <a:ln>
            <a:solidFill>
              <a:srgbClr val="E22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E22019"/>
              </a:solidFill>
            </a:endParaRPr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7240254" y="260647"/>
            <a:ext cx="1409826" cy="881230"/>
            <a:chOff x="7015110" y="260647"/>
            <a:chExt cx="1409826" cy="881230"/>
          </a:xfrm>
        </p:grpSpPr>
        <p:pic>
          <p:nvPicPr>
            <p:cNvPr id="13" name="Picture 3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6958" r="25040"/>
            <a:stretch/>
          </p:blipFill>
          <p:spPr bwMode="auto">
            <a:xfrm>
              <a:off x="7017743" y="841987"/>
              <a:ext cx="1407193" cy="2998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Grafik 1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5110" y="260647"/>
              <a:ext cx="1407600" cy="5644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2932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cap="none" spc="300" baseline="0">
                <a:solidFill>
                  <a:srgbClr val="333434"/>
                </a:solidFill>
              </a:defRPr>
            </a:lvl1pPr>
            <a:lvl2pPr>
              <a:defRPr>
                <a:solidFill>
                  <a:srgbClr val="333434"/>
                </a:solidFill>
              </a:defRPr>
            </a:lvl2pPr>
            <a:lvl3pPr>
              <a:defRPr>
                <a:solidFill>
                  <a:srgbClr val="333434"/>
                </a:solidFill>
              </a:defRPr>
            </a:lvl3pPr>
            <a:lvl4pPr>
              <a:defRPr>
                <a:solidFill>
                  <a:srgbClr val="333434"/>
                </a:solidFill>
              </a:defRPr>
            </a:lvl4pPr>
            <a:lvl5pPr>
              <a:defRPr>
                <a:solidFill>
                  <a:srgbClr val="333434"/>
                </a:solidFill>
              </a:defRPr>
            </a:lvl5pPr>
          </a:lstStyle>
          <a:p>
            <a:pPr lvl="0"/>
            <a:r>
              <a:rPr lang="de-DE" dirty="0"/>
              <a:t>Textmaster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8" name="Titel 17"/>
          <p:cNvSpPr>
            <a:spLocks noGrp="1"/>
          </p:cNvSpPr>
          <p:nvPr>
            <p:ph type="title"/>
          </p:nvPr>
        </p:nvSpPr>
        <p:spPr>
          <a:xfrm>
            <a:off x="457200" y="260648"/>
            <a:ext cx="627504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Ellipse 16"/>
          <p:cNvSpPr/>
          <p:nvPr userDrawn="1"/>
        </p:nvSpPr>
        <p:spPr>
          <a:xfrm>
            <a:off x="6768752" y="-800422"/>
            <a:ext cx="2483768" cy="2484000"/>
          </a:xfrm>
          <a:prstGeom prst="ellipse">
            <a:avLst/>
          </a:prstGeom>
          <a:solidFill>
            <a:srgbClr val="E22019"/>
          </a:solidFill>
          <a:ln>
            <a:solidFill>
              <a:srgbClr val="E22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noFill/>
              </a:ln>
              <a:solidFill>
                <a:srgbClr val="E22019"/>
              </a:solidFill>
            </a:endParaRPr>
          </a:p>
        </p:txBody>
      </p:sp>
      <p:grpSp>
        <p:nvGrpSpPr>
          <p:cNvPr id="11" name="Gruppieren 10"/>
          <p:cNvGrpSpPr/>
          <p:nvPr userDrawn="1"/>
        </p:nvGrpSpPr>
        <p:grpSpPr>
          <a:xfrm>
            <a:off x="7240254" y="260647"/>
            <a:ext cx="1409826" cy="881230"/>
            <a:chOff x="7015110" y="260647"/>
            <a:chExt cx="1409826" cy="881230"/>
          </a:xfrm>
        </p:grpSpPr>
        <p:pic>
          <p:nvPicPr>
            <p:cNvPr id="12" name="Picture 3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6958" r="25040"/>
            <a:stretch/>
          </p:blipFill>
          <p:spPr bwMode="auto">
            <a:xfrm>
              <a:off x="7017743" y="841987"/>
              <a:ext cx="1407193" cy="2998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5110" y="260647"/>
              <a:ext cx="1407600" cy="5644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7152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3501008"/>
            <a:ext cx="8280920" cy="1362075"/>
          </a:xfrm>
          <a:noFill/>
        </p:spPr>
        <p:txBody>
          <a:bodyPr anchor="t">
            <a:normAutofit/>
          </a:bodyPr>
          <a:lstStyle>
            <a:lvl1pPr algn="l">
              <a:defRPr sz="3600" b="1" cap="all">
                <a:solidFill>
                  <a:srgbClr val="333434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5536" y="1988840"/>
            <a:ext cx="8280920" cy="1500187"/>
          </a:xfrm>
        </p:spPr>
        <p:txBody>
          <a:bodyPr anchor="b"/>
          <a:lstStyle>
            <a:lvl1pPr marL="0" indent="0">
              <a:buNone/>
              <a:defRPr sz="2000" b="0" i="0" cap="all" spc="300" baseline="0">
                <a:ln>
                  <a:noFill/>
                </a:ln>
                <a:solidFill>
                  <a:srgbClr val="333434"/>
                </a:solidFill>
                <a:latin typeface="Arial Narrow" pitchFamily="34" charset="0"/>
                <a:cs typeface="Arial Narrow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811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 cap="none" spc="300" baseline="0">
                <a:solidFill>
                  <a:srgbClr val="333434"/>
                </a:solidFill>
                <a:latin typeface="Arial Narrow" pitchFamily="34" charset="0"/>
                <a:cs typeface="Arial Narrow" pitchFamily="34" charset="0"/>
              </a:defRPr>
            </a:lvl1pPr>
            <a:lvl2pPr>
              <a:defRPr sz="2400" b="0" i="0">
                <a:solidFill>
                  <a:srgbClr val="333434"/>
                </a:solidFill>
                <a:latin typeface="Arial Narrow" pitchFamily="34" charset="0"/>
                <a:cs typeface="Arial Narrow" pitchFamily="34" charset="0"/>
              </a:defRPr>
            </a:lvl2pPr>
            <a:lvl3pPr>
              <a:defRPr sz="2000" b="0" i="0">
                <a:solidFill>
                  <a:srgbClr val="333434"/>
                </a:solidFill>
                <a:latin typeface="Arial Narrow" pitchFamily="34" charset="0"/>
                <a:cs typeface="Arial Narrow" pitchFamily="34" charset="0"/>
              </a:defRPr>
            </a:lvl3pPr>
            <a:lvl4pPr marL="1657350" indent="-285750">
              <a:buClr>
                <a:srgbClr val="D4FF45"/>
              </a:buClr>
              <a:buFont typeface="Dotum" pitchFamily="34" charset="-127"/>
              <a:buChar char="▲"/>
              <a:defRPr sz="1800" b="0" i="0">
                <a:solidFill>
                  <a:srgbClr val="333434"/>
                </a:solidFill>
                <a:latin typeface="Arial Narrow" pitchFamily="34" charset="0"/>
                <a:cs typeface="Arial Narrow" pitchFamily="34" charset="0"/>
              </a:defRPr>
            </a:lvl4pPr>
            <a:lvl5pPr marL="2114550" indent="-285750">
              <a:buClr>
                <a:srgbClr val="D4FF45"/>
              </a:buClr>
              <a:buFont typeface="Dotum" pitchFamily="34" charset="-127"/>
              <a:buChar char="▲"/>
              <a:defRPr sz="1800" b="0" i="0">
                <a:solidFill>
                  <a:srgbClr val="333434"/>
                </a:solidFill>
                <a:latin typeface="Arial Narrow" pitchFamily="34" charset="0"/>
                <a:cs typeface="Arial Narrow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 cap="none" spc="300" baseline="0">
                <a:solidFill>
                  <a:srgbClr val="333434"/>
                </a:solidFill>
                <a:latin typeface="Arial Narrow" pitchFamily="34" charset="0"/>
                <a:cs typeface="Arial Narrow" pitchFamily="34" charset="0"/>
              </a:defRPr>
            </a:lvl1pPr>
            <a:lvl2pPr>
              <a:defRPr sz="2400" b="0" i="0">
                <a:solidFill>
                  <a:srgbClr val="333434"/>
                </a:solidFill>
                <a:latin typeface="Arial Narrow" pitchFamily="34" charset="0"/>
                <a:cs typeface="Arial Narrow" pitchFamily="34" charset="0"/>
              </a:defRPr>
            </a:lvl2pPr>
            <a:lvl3pPr>
              <a:defRPr sz="2000" b="0" i="0">
                <a:solidFill>
                  <a:srgbClr val="333434"/>
                </a:solidFill>
                <a:latin typeface="Arial Narrow" pitchFamily="34" charset="0"/>
                <a:cs typeface="Arial Narrow" pitchFamily="34" charset="0"/>
              </a:defRPr>
            </a:lvl3pPr>
            <a:lvl4pPr marL="1657350" indent="-285750">
              <a:buClr>
                <a:srgbClr val="D4FF45"/>
              </a:buClr>
              <a:buFont typeface="Dotum" pitchFamily="34" charset="-127"/>
              <a:buChar char="▲"/>
              <a:defRPr sz="1800" b="0" i="0">
                <a:solidFill>
                  <a:srgbClr val="333434"/>
                </a:solidFill>
                <a:latin typeface="Arial Narrow" pitchFamily="34" charset="0"/>
                <a:cs typeface="Arial Narrow" pitchFamily="34" charset="0"/>
              </a:defRPr>
            </a:lvl4pPr>
            <a:lvl5pPr marL="2114550" indent="-285750">
              <a:buClr>
                <a:srgbClr val="D4FF45"/>
              </a:buClr>
              <a:buFont typeface="Dotum" pitchFamily="34" charset="-127"/>
              <a:buChar char="▲"/>
              <a:defRPr sz="1800" b="0" i="0">
                <a:solidFill>
                  <a:srgbClr val="333434"/>
                </a:solidFill>
                <a:latin typeface="Arial Narrow" pitchFamily="34" charset="0"/>
                <a:cs typeface="Arial Narrow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Ellipse 16"/>
          <p:cNvSpPr/>
          <p:nvPr userDrawn="1"/>
        </p:nvSpPr>
        <p:spPr>
          <a:xfrm>
            <a:off x="6768752" y="-819472"/>
            <a:ext cx="2483768" cy="2484000"/>
          </a:xfrm>
          <a:prstGeom prst="ellipse">
            <a:avLst/>
          </a:prstGeom>
          <a:solidFill>
            <a:srgbClr val="E22019"/>
          </a:solidFill>
          <a:ln>
            <a:solidFill>
              <a:srgbClr val="E22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E22019"/>
              </a:solidFill>
            </a:endParaRPr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7240254" y="260647"/>
            <a:ext cx="1409826" cy="881230"/>
            <a:chOff x="7015110" y="260647"/>
            <a:chExt cx="1409826" cy="881230"/>
          </a:xfrm>
        </p:grpSpPr>
        <p:pic>
          <p:nvPicPr>
            <p:cNvPr id="13" name="Picture 3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6958" r="25040"/>
            <a:stretch/>
          </p:blipFill>
          <p:spPr bwMode="auto">
            <a:xfrm>
              <a:off x="7017743" y="841987"/>
              <a:ext cx="1407193" cy="2998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Grafik 1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5110" y="260647"/>
              <a:ext cx="1407600" cy="5644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64434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 i="0" cap="all" spc="600" baseline="0">
                <a:latin typeface="Arial Narrow" pitchFamily="34" charset="0"/>
                <a:cs typeface="Arial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 Narrow" pitchFamily="34" charset="0"/>
              </a:defRPr>
            </a:lvl1pPr>
            <a:lvl2pPr>
              <a:defRPr sz="2000">
                <a:latin typeface="Arial Narrow" pitchFamily="34" charset="0"/>
              </a:defRPr>
            </a:lvl2pPr>
            <a:lvl3pPr>
              <a:defRPr sz="1800">
                <a:latin typeface="Arial Narrow" pitchFamily="34" charset="0"/>
              </a:defRPr>
            </a:lvl3pPr>
            <a:lvl4pPr>
              <a:defRPr sz="1600">
                <a:latin typeface="Arial Narrow" pitchFamily="34" charset="0"/>
              </a:defRPr>
            </a:lvl4pPr>
            <a:lvl5pPr>
              <a:defRPr sz="1600">
                <a:latin typeface="Arial Narrow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 i="0" cap="all" spc="600" baseline="0">
                <a:latin typeface="Arial Narrow" pitchFamily="34" charset="0"/>
                <a:cs typeface="Arial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 Narrow" pitchFamily="34" charset="0"/>
              </a:defRPr>
            </a:lvl1pPr>
            <a:lvl2pPr>
              <a:defRPr sz="2000">
                <a:latin typeface="Arial Narrow" pitchFamily="34" charset="0"/>
              </a:defRPr>
            </a:lvl2pPr>
            <a:lvl3pPr>
              <a:defRPr sz="1800">
                <a:latin typeface="Arial Narrow" pitchFamily="34" charset="0"/>
              </a:defRPr>
            </a:lvl3pPr>
            <a:lvl4pPr>
              <a:defRPr sz="1600">
                <a:latin typeface="Arial Narrow" pitchFamily="34" charset="0"/>
              </a:defRPr>
            </a:lvl4pPr>
            <a:lvl5pPr>
              <a:defRPr sz="1600">
                <a:latin typeface="Arial Narrow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Ellipse 16"/>
          <p:cNvSpPr/>
          <p:nvPr userDrawn="1"/>
        </p:nvSpPr>
        <p:spPr>
          <a:xfrm>
            <a:off x="6768752" y="-819472"/>
            <a:ext cx="2483768" cy="2484000"/>
          </a:xfrm>
          <a:prstGeom prst="ellipse">
            <a:avLst/>
          </a:prstGeom>
          <a:solidFill>
            <a:srgbClr val="E22019"/>
          </a:solidFill>
          <a:ln>
            <a:solidFill>
              <a:srgbClr val="E22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E22019"/>
              </a:solidFill>
            </a:endParaRPr>
          </a:p>
        </p:txBody>
      </p:sp>
      <p:grpSp>
        <p:nvGrpSpPr>
          <p:cNvPr id="14" name="Gruppieren 13"/>
          <p:cNvGrpSpPr/>
          <p:nvPr userDrawn="1"/>
        </p:nvGrpSpPr>
        <p:grpSpPr>
          <a:xfrm>
            <a:off x="7240254" y="260647"/>
            <a:ext cx="1409826" cy="881230"/>
            <a:chOff x="7015110" y="260647"/>
            <a:chExt cx="1409826" cy="881230"/>
          </a:xfrm>
        </p:grpSpPr>
        <p:pic>
          <p:nvPicPr>
            <p:cNvPr id="15" name="Picture 3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6958" r="25040"/>
            <a:stretch/>
          </p:blipFill>
          <p:spPr bwMode="auto">
            <a:xfrm>
              <a:off x="7017743" y="841987"/>
              <a:ext cx="1407193" cy="2998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Grafik 1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5110" y="260647"/>
              <a:ext cx="1407600" cy="5644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5256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Ellipse 16"/>
          <p:cNvSpPr/>
          <p:nvPr userDrawn="1"/>
        </p:nvSpPr>
        <p:spPr>
          <a:xfrm>
            <a:off x="6768752" y="-819472"/>
            <a:ext cx="2483768" cy="2484000"/>
          </a:xfrm>
          <a:prstGeom prst="ellipse">
            <a:avLst/>
          </a:prstGeom>
          <a:solidFill>
            <a:srgbClr val="E22019"/>
          </a:solidFill>
          <a:ln>
            <a:solidFill>
              <a:srgbClr val="E22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E22019"/>
              </a:solidFill>
            </a:endParaRPr>
          </a:p>
        </p:txBody>
      </p:sp>
      <p:grpSp>
        <p:nvGrpSpPr>
          <p:cNvPr id="13" name="Gruppieren 12"/>
          <p:cNvGrpSpPr/>
          <p:nvPr userDrawn="1"/>
        </p:nvGrpSpPr>
        <p:grpSpPr>
          <a:xfrm>
            <a:off x="7240254" y="260647"/>
            <a:ext cx="1409826" cy="881230"/>
            <a:chOff x="7015110" y="260647"/>
            <a:chExt cx="1409826" cy="881230"/>
          </a:xfrm>
        </p:grpSpPr>
        <p:pic>
          <p:nvPicPr>
            <p:cNvPr id="14" name="Picture 3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6958" r="25040"/>
            <a:stretch/>
          </p:blipFill>
          <p:spPr bwMode="auto">
            <a:xfrm>
              <a:off x="7017743" y="841987"/>
              <a:ext cx="1407193" cy="2998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Grafik 1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5110" y="260647"/>
              <a:ext cx="1407600" cy="5644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7266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90464" y="1484784"/>
            <a:ext cx="6163072" cy="38188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490464" y="5367338"/>
            <a:ext cx="6163072" cy="804862"/>
          </a:xfrm>
          <a:solidFill>
            <a:srgbClr val="333434"/>
          </a:solidFill>
        </p:spPr>
        <p:txBody>
          <a:bodyPr/>
          <a:lstStyle>
            <a:lvl1pPr marL="0" indent="0" algn="ctr">
              <a:buNone/>
              <a:defRPr sz="2000" b="0" i="0" cap="all" spc="600">
                <a:solidFill>
                  <a:schemeClr val="bg1"/>
                </a:solidFill>
                <a:latin typeface="Arial Narrow" pitchFamily="34" charset="0"/>
                <a:cs typeface="Arial Narrow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1" name="Ellipse 16"/>
          <p:cNvSpPr/>
          <p:nvPr userDrawn="1"/>
        </p:nvSpPr>
        <p:spPr>
          <a:xfrm>
            <a:off x="6768752" y="-819472"/>
            <a:ext cx="2483768" cy="2484000"/>
          </a:xfrm>
          <a:prstGeom prst="ellipse">
            <a:avLst/>
          </a:prstGeom>
          <a:solidFill>
            <a:srgbClr val="E22019"/>
          </a:solidFill>
          <a:ln>
            <a:solidFill>
              <a:srgbClr val="E22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E22019"/>
              </a:solidFill>
            </a:endParaRPr>
          </a:p>
        </p:txBody>
      </p:sp>
      <p:grpSp>
        <p:nvGrpSpPr>
          <p:cNvPr id="10" name="Gruppieren 9"/>
          <p:cNvGrpSpPr/>
          <p:nvPr userDrawn="1"/>
        </p:nvGrpSpPr>
        <p:grpSpPr>
          <a:xfrm>
            <a:off x="7240254" y="260647"/>
            <a:ext cx="1409826" cy="881230"/>
            <a:chOff x="7015110" y="260647"/>
            <a:chExt cx="1409826" cy="881230"/>
          </a:xfrm>
        </p:grpSpPr>
        <p:pic>
          <p:nvPicPr>
            <p:cNvPr id="12" name="Picture 3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6958" r="25040"/>
            <a:stretch/>
          </p:blipFill>
          <p:spPr bwMode="auto">
            <a:xfrm>
              <a:off x="7017743" y="841987"/>
              <a:ext cx="1407193" cy="2998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5110" y="260647"/>
              <a:ext cx="1407600" cy="5644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611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467544" y="6309320"/>
            <a:ext cx="8244000" cy="432048"/>
          </a:xfrm>
          <a:prstGeom prst="rect">
            <a:avLst/>
          </a:prstGeom>
          <a:solidFill>
            <a:srgbClr val="33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4F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Gleichschenkliges Dreieck 6"/>
          <p:cNvSpPr/>
          <p:nvPr userDrawn="1"/>
        </p:nvSpPr>
        <p:spPr>
          <a:xfrm rot="10423249">
            <a:off x="-3632102" y="1029651"/>
            <a:ext cx="16187250" cy="10193025"/>
          </a:xfrm>
          <a:prstGeom prst="triangle">
            <a:avLst>
              <a:gd name="adj" fmla="val 4987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‚##‘‘‘‘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5" name="Rechteck 4"/>
          <p:cNvSpPr/>
          <p:nvPr userDrawn="1"/>
        </p:nvSpPr>
        <p:spPr>
          <a:xfrm>
            <a:off x="467544" y="6309320"/>
            <a:ext cx="824400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333434"/>
              </a:solidFill>
            </a:endParaRPr>
          </a:p>
        </p:txBody>
      </p:sp>
      <p:sp>
        <p:nvSpPr>
          <p:cNvPr id="8" name="Rechteck 7"/>
          <p:cNvSpPr/>
          <p:nvPr userDrawn="1"/>
        </p:nvSpPr>
        <p:spPr>
          <a:xfrm>
            <a:off x="467544" y="260648"/>
            <a:ext cx="6984776" cy="1152128"/>
          </a:xfrm>
          <a:prstGeom prst="rect">
            <a:avLst/>
          </a:prstGeom>
          <a:solidFill>
            <a:srgbClr val="33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67835" y="260648"/>
            <a:ext cx="6264405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17" name="Ellipse 16"/>
          <p:cNvSpPr/>
          <p:nvPr userDrawn="1"/>
        </p:nvSpPr>
        <p:spPr>
          <a:xfrm>
            <a:off x="6768752" y="-819472"/>
            <a:ext cx="2483768" cy="2484000"/>
          </a:xfrm>
          <a:prstGeom prst="ellipse">
            <a:avLst/>
          </a:prstGeom>
          <a:solidFill>
            <a:srgbClr val="E22019"/>
          </a:solidFill>
          <a:ln>
            <a:solidFill>
              <a:srgbClr val="E22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E22019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5076056" y="6290087"/>
            <a:ext cx="2880320" cy="237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marR="0" lvl="0" indent="0" algn="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93875" algn="r"/>
                <a:tab pos="2328863" algn="l"/>
              </a:tabLst>
              <a:defRPr/>
            </a:pPr>
            <a:r>
              <a:rPr kumimoji="0" lang="de-DE" sz="900" b="0" i="0" u="none" strike="noStrike" kern="1200" cap="all" spc="0" normalizeH="0" baseline="0" noProof="0" dirty="0">
                <a:ln>
                  <a:noFill/>
                </a:ln>
                <a:solidFill>
                  <a:srgbClr val="333434"/>
                </a:solidFill>
                <a:effectLst/>
                <a:uLnTx/>
                <a:uFillTx/>
                <a:latin typeface="Arial Narrow" pitchFamily="34" charset="0"/>
                <a:ea typeface="Calibri"/>
                <a:cs typeface="Times New Roman"/>
              </a:rPr>
              <a:t>Deutsche leichtathletik-jugend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8067864" y="6290087"/>
            <a:ext cx="643680" cy="410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85725" marR="0" lvl="0" indent="0" algn="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93875" algn="r"/>
                <a:tab pos="2328863" algn="l"/>
              </a:tabLst>
              <a:defRPr kumimoji="0" sz="900" b="0" i="0" u="none" strike="noStrike" cap="all" spc="0" normalizeH="0" baseline="0">
                <a:ln>
                  <a:noFill/>
                </a:ln>
                <a:solidFill>
                  <a:srgbClr val="333434"/>
                </a:solidFill>
                <a:effectLst/>
                <a:uLnTx/>
                <a:uFillTx/>
                <a:latin typeface="Arial Narrow" pitchFamily="34" charset="0"/>
                <a:ea typeface="Calibri"/>
                <a:cs typeface="Times New Roman"/>
              </a:defRPr>
            </a:lvl1pPr>
          </a:lstStyle>
          <a:p>
            <a:pPr lvl="0"/>
            <a:fld id="{D98B4E25-B8C5-460F-BA98-4461DA5359F7}" type="datetime3">
              <a:rPr lang="de-DE" noProof="0" smtClean="0"/>
              <a:pPr lvl="0"/>
              <a:t>28/10/20</a:t>
            </a:fld>
            <a:r>
              <a:rPr lang="de-DE" noProof="0" dirty="0"/>
              <a:t>		</a:t>
            </a:r>
            <a:fld id="{DF73D1BD-943B-4EF3-ACFA-E409FA080ECD}" type="slidenum">
              <a:rPr lang="de-DE" noProof="0" smtClean="0"/>
              <a:pPr lvl="0"/>
              <a:t>‹Nr.›</a:t>
            </a:fld>
            <a:endParaRPr lang="de-DE" noProof="0" dirty="0"/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7240254" y="260647"/>
            <a:ext cx="1409826" cy="881230"/>
            <a:chOff x="7015110" y="260647"/>
            <a:chExt cx="1409826" cy="881230"/>
          </a:xfrm>
        </p:grpSpPr>
        <p:pic>
          <p:nvPicPr>
            <p:cNvPr id="1027" name="Picture 3"/>
            <p:cNvPicPr>
              <a:picLocks noChangeAspect="1" noChangeArrowheads="1"/>
            </p:cNvPicPr>
            <p:nvPr userDrawn="1"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6958" r="25040"/>
            <a:stretch/>
          </p:blipFill>
          <p:spPr bwMode="auto">
            <a:xfrm>
              <a:off x="7017743" y="841987"/>
              <a:ext cx="1407193" cy="2998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Grafik 15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5110" y="260647"/>
              <a:ext cx="1407600" cy="5644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379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78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i="0" kern="1200" cap="all" spc="600" baseline="0">
          <a:solidFill>
            <a:schemeClr val="bg1"/>
          </a:solidFill>
          <a:latin typeface="Arial Narrow" pitchFamily="34" charset="0"/>
          <a:ea typeface="Roboto Condensed" pitchFamily="2" charset="0"/>
          <a:cs typeface="Arial Narrow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115000"/>
        </a:lnSpc>
        <a:spcBef>
          <a:spcPct val="20000"/>
        </a:spcBef>
        <a:spcAft>
          <a:spcPts val="0"/>
        </a:spcAft>
        <a:buClr>
          <a:srgbClr val="D4FF45"/>
        </a:buClr>
        <a:buFont typeface="Wingdings 3"/>
        <a:buChar char=""/>
        <a:defRPr sz="2000" b="0" i="0" kern="1200" cap="none" spc="300" baseline="0">
          <a:solidFill>
            <a:srgbClr val="333434"/>
          </a:solidFill>
          <a:latin typeface="Arial Narrow" pitchFamily="34" charset="0"/>
          <a:ea typeface="Roboto Condensed" pitchFamily="2" charset="0"/>
          <a:cs typeface="Arial Narrow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D4FF45"/>
        </a:buClr>
        <a:buFont typeface="Dotum" pitchFamily="34" charset="-127"/>
        <a:buChar char="▲"/>
        <a:defRPr sz="1800" b="0" i="0" kern="1200" cap="none" spc="300" baseline="0">
          <a:solidFill>
            <a:srgbClr val="333434"/>
          </a:solidFill>
          <a:latin typeface="Arial Narrow" pitchFamily="34" charset="0"/>
          <a:ea typeface="Roboto Condensed" pitchFamily="2" charset="0"/>
          <a:cs typeface="Arial Narrow" pitchFamily="34" charset="0"/>
        </a:defRPr>
      </a:lvl2pPr>
      <a:lvl3pPr marL="1200150" indent="-285750" algn="l" defTabSz="914400" rtl="0" eaLnBrk="1" latinLnBrk="0" hangingPunct="1">
        <a:spcBef>
          <a:spcPct val="20000"/>
        </a:spcBef>
        <a:buClr>
          <a:srgbClr val="D4FF45"/>
        </a:buClr>
        <a:buFont typeface="Dotum" pitchFamily="34" charset="-127"/>
        <a:buChar char="▲"/>
        <a:defRPr sz="1800" b="0" i="0" kern="1200" cap="none">
          <a:solidFill>
            <a:srgbClr val="333434"/>
          </a:solidFill>
          <a:latin typeface="Arial Narrow" pitchFamily="34" charset="0"/>
          <a:ea typeface="Roboto Condensed" pitchFamily="2" charset="0"/>
          <a:cs typeface="Arial Narrow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Roboto Condensed" pitchFamily="2" charset="0"/>
          <a:ea typeface="Roboto Condensed" pitchFamily="2" charset="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Roboto Condensed" pitchFamily="2" charset="0"/>
          <a:ea typeface="Roboto Condensed" pitchFamily="2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ichtathletik.de/fileadmin/user_upload/02_TV/2020/PSG.mp4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in-raum-fuer-missbrauch.de/" TargetMode="External"/><Relationship Id="rId2" Type="http://schemas.openxmlformats.org/officeDocument/2006/relationships/hyperlink" Target="https://beauftragter-missbrauch.de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sj.de/kinderschutz/dsj-qualifizierungsmodul/" TargetMode="Externa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sj.de/handlungsfelder/praevention/kinderschutz/forschungsprojekt-safe-sport/" TargetMode="Externa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975247"/>
            <a:ext cx="7772400" cy="1885801"/>
          </a:xfrm>
        </p:spPr>
        <p:txBody>
          <a:bodyPr>
            <a:normAutofit/>
          </a:bodyPr>
          <a:lstStyle/>
          <a:p>
            <a:r>
              <a:rPr lang="de-DE" dirty="0"/>
              <a:t>Prävention </a:t>
            </a:r>
            <a:br>
              <a:rPr lang="de-DE" dirty="0"/>
            </a:br>
            <a:r>
              <a:rPr lang="de-DE" dirty="0"/>
              <a:t>sexualisierter </a:t>
            </a:r>
            <a:r>
              <a:rPr lang="de-DE" dirty="0" err="1"/>
              <a:t>gewalt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im </a:t>
            </a:r>
            <a:r>
              <a:rPr lang="de-DE" dirty="0" err="1"/>
              <a:t>sport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872208"/>
          </a:xfrm>
        </p:spPr>
        <p:txBody>
          <a:bodyPr>
            <a:normAutofit/>
          </a:bodyPr>
          <a:lstStyle/>
          <a:p>
            <a:r>
              <a:rPr lang="de-DE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958399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sz="2400" b="1" dirty="0"/>
              <a:t>Kontext der Ereignisse (Mehrfachnennungen möglich)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Sexualisierte </a:t>
            </a:r>
            <a:r>
              <a:rPr lang="de-DE" dirty="0" err="1"/>
              <a:t>gewalt</a:t>
            </a:r>
            <a:r>
              <a:rPr lang="de-DE" dirty="0"/>
              <a:t> im </a:t>
            </a:r>
            <a:r>
              <a:rPr lang="de-DE" dirty="0" err="1"/>
              <a:t>sport</a:t>
            </a:r>
            <a:r>
              <a:rPr lang="de-DE" dirty="0"/>
              <a:t> – „</a:t>
            </a:r>
            <a:r>
              <a:rPr lang="de-DE" dirty="0" err="1"/>
              <a:t>safe</a:t>
            </a:r>
            <a:r>
              <a:rPr lang="de-DE" dirty="0"/>
              <a:t> </a:t>
            </a:r>
            <a:r>
              <a:rPr lang="de-DE" dirty="0" err="1"/>
              <a:t>sport</a:t>
            </a:r>
            <a:r>
              <a:rPr lang="de-DE" dirty="0"/>
              <a:t>“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/>
          <a:srcRect l="1098"/>
          <a:stretch/>
        </p:blipFill>
        <p:spPr>
          <a:xfrm>
            <a:off x="457200" y="2132856"/>
            <a:ext cx="7416824" cy="4070499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57200" y="6203355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050" i="1" dirty="0">
                <a:latin typeface="Arial Narrow" panose="020B0606020202030204" pitchFamily="34" charset="0"/>
              </a:rPr>
              <a:t>Quelle: </a:t>
            </a:r>
            <a:r>
              <a:rPr lang="de-DE" sz="1050" i="1" dirty="0" err="1">
                <a:latin typeface="Arial Narrow" panose="020B0606020202030204" pitchFamily="34" charset="0"/>
              </a:rPr>
              <a:t>Rulofs</a:t>
            </a:r>
            <a:r>
              <a:rPr lang="de-DE" sz="1050" i="1" dirty="0">
                <a:latin typeface="Arial Narrow" panose="020B0606020202030204" pitchFamily="34" charset="0"/>
              </a:rPr>
              <a:t> B. et al. (2017)</a:t>
            </a:r>
          </a:p>
        </p:txBody>
      </p:sp>
    </p:spTree>
    <p:extLst>
      <p:ext uri="{BB962C8B-B14F-4D97-AF65-F5344CB8AC3E}">
        <p14:creationId xmlns:p14="http://schemas.microsoft.com/office/powerpoint/2010/main" val="3371389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36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200" b="1" dirty="0"/>
              <a:t>Mit wem wird nach einer Erfahrung sexualisierter Gewalt gesprochen*?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Sexualisierte </a:t>
            </a:r>
            <a:r>
              <a:rPr lang="de-DE" dirty="0" err="1"/>
              <a:t>gewalt</a:t>
            </a:r>
            <a:r>
              <a:rPr lang="de-DE" dirty="0"/>
              <a:t> im </a:t>
            </a:r>
            <a:r>
              <a:rPr lang="de-DE" dirty="0" err="1"/>
              <a:t>sport</a:t>
            </a:r>
            <a:r>
              <a:rPr lang="de-DE" dirty="0"/>
              <a:t> – „</a:t>
            </a:r>
            <a:r>
              <a:rPr lang="de-DE" dirty="0" err="1"/>
              <a:t>safe</a:t>
            </a:r>
            <a:r>
              <a:rPr lang="de-DE" dirty="0"/>
              <a:t> </a:t>
            </a:r>
            <a:r>
              <a:rPr lang="de-DE" dirty="0" err="1"/>
              <a:t>sport</a:t>
            </a:r>
            <a:r>
              <a:rPr lang="de-DE" dirty="0"/>
              <a:t>“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481328"/>
            <a:ext cx="6347048" cy="3705730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57200" y="6309320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050" i="1" dirty="0">
                <a:latin typeface="Arial Narrow" panose="020B0606020202030204" pitchFamily="34" charset="0"/>
              </a:rPr>
              <a:t>Quelle: </a:t>
            </a:r>
            <a:r>
              <a:rPr lang="de-DE" sz="1050" i="1" dirty="0" err="1">
                <a:latin typeface="Arial Narrow" panose="020B0606020202030204" pitchFamily="34" charset="0"/>
              </a:rPr>
              <a:t>Rulofs</a:t>
            </a:r>
            <a:r>
              <a:rPr lang="de-DE" sz="1050" i="1" dirty="0">
                <a:latin typeface="Arial Narrow" panose="020B0606020202030204" pitchFamily="34" charset="0"/>
              </a:rPr>
              <a:t> B. et al. (2017)</a:t>
            </a:r>
          </a:p>
        </p:txBody>
      </p:sp>
    </p:spTree>
    <p:extLst>
      <p:ext uri="{BB962C8B-B14F-4D97-AF65-F5344CB8AC3E}">
        <p14:creationId xmlns:p14="http://schemas.microsoft.com/office/powerpoint/2010/main" val="294518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2874" y="1477054"/>
            <a:ext cx="8229600" cy="4709120"/>
          </a:xfrm>
        </p:spPr>
        <p:txBody>
          <a:bodyPr>
            <a:no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de-DE" b="1" dirty="0"/>
              <a:t>Ergebnisse aus dem VOICE Projekt</a:t>
            </a:r>
          </a:p>
          <a:p>
            <a:pPr marL="0" lvl="0" indent="0">
              <a:spcAft>
                <a:spcPts val="1200"/>
              </a:spcAft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800" dirty="0">
                <a:solidFill>
                  <a:schemeClr val="tx1"/>
                </a:solidFill>
              </a:rPr>
              <a:t>Das sportliches Umfeld ist </a:t>
            </a:r>
          </a:p>
          <a:p>
            <a:pPr lvl="0">
              <a:spcAft>
                <a:spcPts val="12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800" dirty="0">
                <a:solidFill>
                  <a:schemeClr val="tx1"/>
                </a:solidFill>
              </a:rPr>
              <a:t>von engen Abhängigkeitsverhältnissen</a:t>
            </a:r>
          </a:p>
          <a:p>
            <a:pPr lvl="0">
              <a:spcAft>
                <a:spcPts val="12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800" dirty="0">
                <a:solidFill>
                  <a:schemeClr val="tx1"/>
                </a:solidFill>
              </a:rPr>
              <a:t>Vertrauen </a:t>
            </a:r>
          </a:p>
          <a:p>
            <a:pPr lvl="0">
              <a:spcAft>
                <a:spcPts val="12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800" dirty="0">
                <a:solidFill>
                  <a:schemeClr val="tx1"/>
                </a:solidFill>
              </a:rPr>
              <a:t>hohem Selektionsdruck </a:t>
            </a:r>
          </a:p>
          <a:p>
            <a:pPr lvl="0">
              <a:spcAft>
                <a:spcPts val="12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800" dirty="0">
                <a:solidFill>
                  <a:schemeClr val="tx1"/>
                </a:solidFill>
              </a:rPr>
              <a:t>einem streng disziplinierenden Umgang mit dem Körper </a:t>
            </a:r>
          </a:p>
          <a:p>
            <a:pPr marL="0" lvl="0" indent="0">
              <a:spcAft>
                <a:spcPts val="1200"/>
              </a:spcAft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800" dirty="0">
                <a:solidFill>
                  <a:schemeClr val="tx1"/>
                </a:solidFill>
              </a:rPr>
              <a:t>geprägt.</a:t>
            </a:r>
          </a:p>
          <a:p>
            <a:pPr marL="0" indent="0" algn="ctr">
              <a:spcAft>
                <a:spcPts val="1200"/>
              </a:spcAft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2400" b="1" dirty="0"/>
              <a:t>Unter diesen Bedingungen werden sexualisierte Übergriffe im Sport mitunter jahrelang verdeckt.</a:t>
            </a:r>
            <a:endParaRPr lang="de-DE" sz="3200" b="1" cap="all" dirty="0">
              <a:cs typeface="Helvetica" pitchFamily="34"/>
            </a:endParaRPr>
          </a:p>
          <a:p>
            <a:pPr lvl="0">
              <a:spcAft>
                <a:spcPts val="12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de-DE" sz="2400" b="1" cap="all" dirty="0">
              <a:cs typeface="Helvetica" pitchFamily="34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Was kennzeichnet die Situationen?</a:t>
            </a:r>
          </a:p>
        </p:txBody>
      </p:sp>
      <p:sp>
        <p:nvSpPr>
          <p:cNvPr id="4" name="Rechteck 3"/>
          <p:cNvSpPr/>
          <p:nvPr/>
        </p:nvSpPr>
        <p:spPr>
          <a:xfrm>
            <a:off x="452874" y="5272927"/>
            <a:ext cx="8229600" cy="936104"/>
          </a:xfrm>
          <a:prstGeom prst="rect">
            <a:avLst/>
          </a:prstGeom>
          <a:noFill/>
          <a:ln w="38100">
            <a:solidFill>
              <a:srgbClr val="E22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6090186" y="4843809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050" i="1" dirty="0">
                <a:latin typeface="Arial Narrow" panose="020B0606020202030204" pitchFamily="34" charset="0"/>
              </a:rPr>
              <a:t>Quelle: </a:t>
            </a:r>
            <a:r>
              <a:rPr lang="de-DE" sz="1050" i="1" dirty="0" err="1">
                <a:latin typeface="Arial Narrow" panose="020B0606020202030204" pitchFamily="34" charset="0"/>
              </a:rPr>
              <a:t>Rulofs</a:t>
            </a:r>
            <a:r>
              <a:rPr lang="de-DE" sz="1050" i="1" dirty="0">
                <a:latin typeface="Arial Narrow" panose="020B0606020202030204" pitchFamily="34" charset="0"/>
              </a:rPr>
              <a:t> B. (2019)</a:t>
            </a:r>
          </a:p>
        </p:txBody>
      </p:sp>
    </p:spTree>
    <p:extLst>
      <p:ext uri="{BB962C8B-B14F-4D97-AF65-F5344CB8AC3E}">
        <p14:creationId xmlns:p14="http://schemas.microsoft.com/office/powerpoint/2010/main" val="2387858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de-DE" b="1" dirty="0">
                <a:solidFill>
                  <a:schemeClr val="tx1"/>
                </a:solidFill>
              </a:rPr>
              <a:t>Ergebnisse aus dem VOICE Projekt</a:t>
            </a:r>
          </a:p>
          <a:p>
            <a:pPr lvl="0">
              <a:spcAft>
                <a:spcPts val="12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900" dirty="0">
                <a:solidFill>
                  <a:schemeClr val="tx1"/>
                </a:solidFill>
                <a:cs typeface="Helvetica" pitchFamily="34"/>
              </a:rPr>
              <a:t>Für die </a:t>
            </a:r>
            <a:r>
              <a:rPr lang="de-DE" sz="1900" b="1" dirty="0">
                <a:solidFill>
                  <a:schemeClr val="tx1"/>
                </a:solidFill>
                <a:cs typeface="Helvetica" pitchFamily="34"/>
              </a:rPr>
              <a:t>psychische Gesundheit</a:t>
            </a:r>
            <a:r>
              <a:rPr lang="de-DE" sz="1900" dirty="0">
                <a:solidFill>
                  <a:schemeClr val="tx1"/>
                </a:solidFill>
                <a:cs typeface="Helvetica" pitchFamily="34"/>
              </a:rPr>
              <a:t>: u.a. Scham, Depression, Angst-/Panikattacken, Alkohol- und Drogenprobleme, Suizid-versuche</a:t>
            </a:r>
          </a:p>
          <a:p>
            <a:pPr lvl="0">
              <a:spcAft>
                <a:spcPts val="12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900" dirty="0">
                <a:solidFill>
                  <a:schemeClr val="tx1"/>
                </a:solidFill>
                <a:cs typeface="Helvetica" pitchFamily="34"/>
              </a:rPr>
              <a:t>Für das </a:t>
            </a:r>
            <a:r>
              <a:rPr lang="de-DE" sz="1900" b="1" dirty="0">
                <a:solidFill>
                  <a:schemeClr val="tx1"/>
                </a:solidFill>
                <a:cs typeface="Helvetica" pitchFamily="34"/>
              </a:rPr>
              <a:t>soziale Leben</a:t>
            </a:r>
            <a:r>
              <a:rPr lang="de-DE" sz="1900" dirty="0">
                <a:solidFill>
                  <a:schemeClr val="tx1"/>
                </a:solidFill>
                <a:cs typeface="Helvetica" pitchFamily="34"/>
              </a:rPr>
              <a:t>: u.a. Probleme mit festen Bindungen, mangelndes Vertrauen in andere</a:t>
            </a:r>
          </a:p>
          <a:p>
            <a:pPr lvl="0">
              <a:spcAft>
                <a:spcPts val="12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900" dirty="0">
                <a:solidFill>
                  <a:schemeClr val="tx1"/>
                </a:solidFill>
                <a:cs typeface="Helvetica" pitchFamily="34"/>
              </a:rPr>
              <a:t>Für das </a:t>
            </a:r>
            <a:r>
              <a:rPr lang="de-DE" sz="1900" b="1" dirty="0">
                <a:solidFill>
                  <a:schemeClr val="tx1"/>
                </a:solidFill>
                <a:cs typeface="Helvetica" pitchFamily="34"/>
              </a:rPr>
              <a:t>sportliche Leben</a:t>
            </a:r>
            <a:r>
              <a:rPr lang="de-DE" sz="1900" dirty="0">
                <a:solidFill>
                  <a:schemeClr val="tx1"/>
                </a:solidFill>
                <a:cs typeface="Helvetica" pitchFamily="34"/>
              </a:rPr>
              <a:t>: u.a. reduzierte Sportmotivation, Drop-Out, Wechsel der Sportart, Vereinsaustritt</a:t>
            </a:r>
          </a:p>
          <a:p>
            <a:pPr marL="0" lvl="0" indent="0" algn="ctr"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2400" b="1" cap="all" dirty="0">
                <a:cs typeface="Helvetica" pitchFamily="34"/>
              </a:rPr>
              <a:t>Junge Athlet/-innen – eine belastete und besonders zu schützende Gruppe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 Folgen hat es für die Opfer?</a:t>
            </a:r>
          </a:p>
        </p:txBody>
      </p:sp>
      <p:sp>
        <p:nvSpPr>
          <p:cNvPr id="4" name="Rechteck 3"/>
          <p:cNvSpPr/>
          <p:nvPr/>
        </p:nvSpPr>
        <p:spPr>
          <a:xfrm>
            <a:off x="452874" y="5214342"/>
            <a:ext cx="8229600" cy="936104"/>
          </a:xfrm>
          <a:prstGeom prst="rect">
            <a:avLst/>
          </a:prstGeom>
          <a:noFill/>
          <a:ln w="38100">
            <a:solidFill>
              <a:srgbClr val="E22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6090186" y="4901135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050" i="1" dirty="0">
                <a:latin typeface="Arial Narrow" panose="020B0606020202030204" pitchFamily="34" charset="0"/>
              </a:rPr>
              <a:t>Quelle: Lamby E., Schröer M. (2019)</a:t>
            </a:r>
          </a:p>
        </p:txBody>
      </p:sp>
    </p:spTree>
    <p:extLst>
      <p:ext uri="{BB962C8B-B14F-4D97-AF65-F5344CB8AC3E}">
        <p14:creationId xmlns:p14="http://schemas.microsoft.com/office/powerpoint/2010/main" val="1909574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29185"/>
          </a:xfrm>
        </p:spPr>
        <p:txBody>
          <a:bodyPr>
            <a:normAutofit fontScale="70000" lnSpcReduction="20000"/>
          </a:bodyPr>
          <a:lstStyle/>
          <a:p>
            <a:pPr lvl="0">
              <a:spcAft>
                <a:spcPts val="600"/>
              </a:spcAft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r>
              <a:rPr lang="de-DE" dirty="0">
                <a:solidFill>
                  <a:schemeClr val="tx1"/>
                </a:solidFill>
                <a:cs typeface="Helvetica" pitchFamily="34"/>
              </a:rPr>
              <a:t>Motiv ist die Machtausübung mit dem Mittel der Sexualität</a:t>
            </a:r>
          </a:p>
          <a:p>
            <a:pPr lvl="0">
              <a:spcAft>
                <a:spcPts val="600"/>
              </a:spcAft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r>
              <a:rPr lang="de-DE" dirty="0">
                <a:solidFill>
                  <a:schemeClr val="tx1"/>
                </a:solidFill>
                <a:cs typeface="Helvetica" pitchFamily="34"/>
              </a:rPr>
              <a:t>91% der Verursacher/innen ist männlich</a:t>
            </a:r>
          </a:p>
          <a:p>
            <a:pPr lvl="0">
              <a:spcAft>
                <a:spcPts val="600"/>
              </a:spcAft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r>
              <a:rPr lang="de-DE" dirty="0">
                <a:solidFill>
                  <a:schemeClr val="tx1"/>
                </a:solidFill>
                <a:cs typeface="Helvetica" pitchFamily="34"/>
              </a:rPr>
              <a:t>81% ist älter als 17 Jahre, 17% zwischen 14 und 17 Jahren</a:t>
            </a:r>
          </a:p>
          <a:p>
            <a:pPr lvl="0"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r>
              <a:rPr lang="de-DE" dirty="0">
                <a:solidFill>
                  <a:schemeClr val="tx1"/>
                </a:solidFill>
                <a:cs typeface="Helvetica" pitchFamily="34"/>
              </a:rPr>
              <a:t>Nicht zu unterschätzen ist sexualisierte Gewalt unter Kindern und Jugendlichen (peer-Gewalt) sowie sexualisierte Gewalt unter Erwachsenen</a:t>
            </a:r>
          </a:p>
          <a:p>
            <a:pPr lvl="0"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endParaRPr lang="de-DE" sz="2400" b="1" dirty="0">
              <a:solidFill>
                <a:schemeClr val="tx1"/>
              </a:solidFill>
              <a:cs typeface="Helvetica" pitchFamily="34"/>
            </a:endParaRPr>
          </a:p>
          <a:p>
            <a:pPr marL="0" lvl="0" indent="0">
              <a:spcAft>
                <a:spcPts val="1200"/>
              </a:spcAft>
              <a:buNone/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r>
              <a:rPr lang="de-DE" sz="2400" b="1" dirty="0">
                <a:solidFill>
                  <a:schemeClr val="tx1"/>
                </a:solidFill>
                <a:cs typeface="Helvetica" pitchFamily="34"/>
              </a:rPr>
              <a:t>Das Vorgehen ist</a:t>
            </a:r>
          </a:p>
          <a:p>
            <a:pPr>
              <a:spcAft>
                <a:spcPts val="600"/>
              </a:spcAft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r>
              <a:rPr lang="de-DE" dirty="0">
                <a:solidFill>
                  <a:schemeClr val="tx1"/>
                </a:solidFill>
                <a:cs typeface="Helvetica" pitchFamily="34"/>
              </a:rPr>
              <a:t>oft lange geplant</a:t>
            </a:r>
          </a:p>
          <a:p>
            <a:pPr>
              <a:spcAft>
                <a:spcPts val="600"/>
              </a:spcAft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r>
              <a:rPr lang="de-DE" dirty="0">
                <a:solidFill>
                  <a:schemeClr val="tx1"/>
                </a:solidFill>
                <a:cs typeface="Helvetica" pitchFamily="34"/>
              </a:rPr>
              <a:t>gut vorbereitet</a:t>
            </a:r>
          </a:p>
          <a:p>
            <a:pPr>
              <a:spcAft>
                <a:spcPts val="600"/>
              </a:spcAft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r>
              <a:rPr lang="de-DE" dirty="0">
                <a:solidFill>
                  <a:schemeClr val="tx1"/>
                </a:solidFill>
                <a:cs typeface="Helvetica" pitchFamily="34"/>
              </a:rPr>
              <a:t>eine bewusste Tat, </a:t>
            </a:r>
            <a:r>
              <a:rPr lang="de-DE" dirty="0">
                <a:solidFill>
                  <a:schemeClr val="tx1"/>
                </a:solidFill>
              </a:rPr>
              <a:t>d. h. kein Ausrutscher oder Versehen</a:t>
            </a:r>
          </a:p>
          <a:p>
            <a:pPr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r>
              <a:rPr lang="de-DE" dirty="0">
                <a:solidFill>
                  <a:schemeClr val="tx1"/>
                </a:solidFill>
                <a:cs typeface="Helvetica" pitchFamily="34"/>
              </a:rPr>
              <a:t>meist eine Wiederholungstat!</a:t>
            </a:r>
          </a:p>
          <a:p>
            <a:pPr marL="0" lvl="0" indent="0">
              <a:buNone/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endParaRPr lang="de-DE" b="1" dirty="0">
              <a:cs typeface="Helvetica" pitchFamily="34"/>
            </a:endParaRPr>
          </a:p>
          <a:p>
            <a:pPr marL="0" lvl="0" indent="0">
              <a:buNone/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endParaRPr lang="de-DE" b="1" dirty="0">
              <a:cs typeface="Helvetica" pitchFamily="34"/>
            </a:endParaRPr>
          </a:p>
          <a:p>
            <a:pPr marL="0" lvl="0" indent="0">
              <a:buNone/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endParaRPr lang="de-DE" dirty="0">
              <a:solidFill>
                <a:srgbClr val="464646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Wer sind Täter*innen?</a:t>
            </a:r>
          </a:p>
        </p:txBody>
      </p:sp>
      <p:sp>
        <p:nvSpPr>
          <p:cNvPr id="6" name="Rechteck 5"/>
          <p:cNvSpPr/>
          <p:nvPr/>
        </p:nvSpPr>
        <p:spPr>
          <a:xfrm>
            <a:off x="457200" y="5194900"/>
            <a:ext cx="8229600" cy="936104"/>
          </a:xfrm>
          <a:prstGeom prst="rect">
            <a:avLst/>
          </a:prstGeom>
          <a:noFill/>
          <a:ln w="38100">
            <a:solidFill>
              <a:srgbClr val="E22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457200" y="5241812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r>
              <a:rPr lang="de-DE" sz="2400" b="1" cap="all" dirty="0">
                <a:latin typeface="Arial Narrow" panose="020B0606020202030204" pitchFamily="34" charset="0"/>
                <a:cs typeface="Helvetica" pitchFamily="34"/>
              </a:rPr>
              <a:t>Kinder und Jugendliche brauchen daher Erwachsene, die ihnen aus diesen Situationen heraushelfen!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122749" y="3103183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050" i="1" dirty="0">
                <a:latin typeface="Arial Narrow" panose="020B0606020202030204" pitchFamily="34" charset="0"/>
              </a:rPr>
              <a:t>Quelle: </a:t>
            </a:r>
            <a:r>
              <a:rPr lang="de-DE" sz="1050" i="1" dirty="0" err="1">
                <a:latin typeface="Arial Narrow" panose="020B0606020202030204" pitchFamily="34" charset="0"/>
              </a:rPr>
              <a:t>Rulofs</a:t>
            </a:r>
            <a:r>
              <a:rPr lang="de-DE" sz="1050" i="1" dirty="0">
                <a:latin typeface="Arial Narrow" panose="020B0606020202030204" pitchFamily="34" charset="0"/>
              </a:rPr>
              <a:t> B. et al. (2017)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094512" y="4779029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050" i="1" dirty="0">
                <a:latin typeface="Arial Narrow" panose="020B0606020202030204" pitchFamily="34" charset="0"/>
              </a:rPr>
              <a:t>Quelle: </a:t>
            </a:r>
            <a:r>
              <a:rPr lang="de-DE" sz="1050" i="1" dirty="0" err="1">
                <a:latin typeface="Arial Narrow" panose="020B0606020202030204" pitchFamily="34" charset="0"/>
              </a:rPr>
              <a:t>Rulofs</a:t>
            </a:r>
            <a:r>
              <a:rPr lang="de-DE" sz="1050" i="1" dirty="0">
                <a:latin typeface="Arial Narrow" panose="020B0606020202030204" pitchFamily="34" charset="0"/>
              </a:rPr>
              <a:t> B. et al. (2017)</a:t>
            </a:r>
          </a:p>
        </p:txBody>
      </p:sp>
    </p:spTree>
    <p:extLst>
      <p:ext uri="{BB962C8B-B14F-4D97-AF65-F5344CB8AC3E}">
        <p14:creationId xmlns:p14="http://schemas.microsoft.com/office/powerpoint/2010/main" val="1199748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b="1" cap="all" dirty="0"/>
          </a:p>
          <a:p>
            <a:pPr marL="0" indent="0" algn="ctr">
              <a:buNone/>
            </a:pPr>
            <a:endParaRPr lang="de-DE" b="1" cap="all" dirty="0"/>
          </a:p>
          <a:p>
            <a:pPr marL="0" indent="0" algn="ctr">
              <a:buNone/>
            </a:pPr>
            <a:endParaRPr lang="de-DE" b="1" cap="all" dirty="0"/>
          </a:p>
          <a:p>
            <a:pPr marL="0" indent="0" algn="ctr">
              <a:buNone/>
            </a:pPr>
            <a:r>
              <a:rPr lang="de-DE" sz="3600" b="1" cap="all" dirty="0"/>
              <a:t>Gruppenarbeit</a:t>
            </a:r>
            <a:endParaRPr lang="de-DE" b="1" cap="al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Sensibilisierung für Situationen</a:t>
            </a:r>
          </a:p>
        </p:txBody>
      </p:sp>
    </p:spTree>
    <p:extLst>
      <p:ext uri="{BB962C8B-B14F-4D97-AF65-F5344CB8AC3E}">
        <p14:creationId xmlns:p14="http://schemas.microsoft.com/office/powerpoint/2010/main" val="1980665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dirty="0">
                <a:cs typeface="Helvetica" pitchFamily="34"/>
              </a:rPr>
              <a:t>durch Täter/innen in eurem Umfeld</a:t>
            </a:r>
          </a:p>
          <a:p>
            <a:pPr lvl="0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dirty="0">
                <a:cs typeface="Helvetica" pitchFamily="34"/>
              </a:rPr>
              <a:t>als Vertrauensperson oder Ansprechpartner/in</a:t>
            </a:r>
          </a:p>
          <a:p>
            <a:pPr lvl="0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dirty="0">
                <a:cs typeface="Helvetica" pitchFamily="34"/>
              </a:rPr>
              <a:t>als Zeugen</a:t>
            </a:r>
          </a:p>
          <a:p>
            <a:pPr lvl="0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dirty="0">
                <a:cs typeface="Helvetica" pitchFamily="34"/>
              </a:rPr>
              <a:t>mit betroffenen Kindern und Jugendlichen</a:t>
            </a:r>
          </a:p>
          <a:p>
            <a:pPr lvl="0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dirty="0">
                <a:cs typeface="Helvetica" pitchFamily="34"/>
              </a:rPr>
              <a:t>als Verantwortliche/r </a:t>
            </a:r>
            <a:r>
              <a:rPr lang="de-DE" dirty="0"/>
              <a:t>im Verein im Rahmen der Garantenpflicht</a:t>
            </a:r>
          </a:p>
          <a:p>
            <a:pPr marL="0" lvl="0" indent="0" algn="r">
              <a:spcAft>
                <a:spcPts val="600"/>
              </a:spcAft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de-DE" sz="1100" i="1" dirty="0"/>
          </a:p>
          <a:p>
            <a:pPr marL="0" lvl="0" indent="0" algn="r">
              <a:spcAft>
                <a:spcPts val="600"/>
              </a:spcAft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de-DE" sz="1100" i="1" dirty="0"/>
          </a:p>
          <a:p>
            <a:pPr marL="0" lvl="0" indent="0" algn="r">
              <a:spcAft>
                <a:spcPts val="600"/>
              </a:spcAft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de-DE" sz="1100" i="1" dirty="0"/>
          </a:p>
          <a:p>
            <a:pPr marL="0" lvl="0" indent="0" algn="r">
              <a:spcAft>
                <a:spcPts val="600"/>
              </a:spcAft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de-DE" sz="1100" i="1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Wann könnt ihr damit in Berührung kommen?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094512" y="4365104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050" i="1" dirty="0">
                <a:latin typeface="Arial Narrow" panose="020B0606020202030204" pitchFamily="34" charset="0"/>
              </a:rPr>
              <a:t>Quelle: </a:t>
            </a:r>
            <a:r>
              <a:rPr lang="de-DE" sz="1050" i="1" dirty="0" err="1">
                <a:latin typeface="Arial Narrow" panose="020B0606020202030204" pitchFamily="34" charset="0"/>
              </a:rPr>
              <a:t>SafeSport</a:t>
            </a:r>
            <a:r>
              <a:rPr lang="de-DE" sz="1050" i="1" dirty="0">
                <a:latin typeface="Arial Narrow" panose="020B0606020202030204" pitchFamily="34" charset="0"/>
              </a:rPr>
              <a:t> (2016)</a:t>
            </a:r>
          </a:p>
        </p:txBody>
      </p:sp>
    </p:spTree>
    <p:extLst>
      <p:ext uri="{BB962C8B-B14F-4D97-AF65-F5344CB8AC3E}">
        <p14:creationId xmlns:p14="http://schemas.microsoft.com/office/powerpoint/2010/main" val="2183277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lvl="0" indent="0">
              <a:spcAft>
                <a:spcPts val="1200"/>
              </a:spcAft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2400" b="1" dirty="0">
                <a:latin typeface="ArialNarrow" pitchFamily="34"/>
              </a:rPr>
              <a:t>5 Schritte der Intervention bei sexualisierter Gewalt im Sport:</a:t>
            </a:r>
          </a:p>
          <a:p>
            <a:pPr lvl="0">
              <a:spcAft>
                <a:spcPts val="600"/>
              </a:spcAft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dirty="0">
                <a:solidFill>
                  <a:schemeClr val="tx1"/>
                </a:solidFill>
                <a:latin typeface="ArialNarrow" pitchFamily="34"/>
              </a:rPr>
              <a:t>1. Verdachtsäußerungen </a:t>
            </a:r>
            <a:r>
              <a:rPr lang="de-DE" b="1" dirty="0">
                <a:solidFill>
                  <a:schemeClr val="tx1"/>
                </a:solidFill>
                <a:latin typeface="ArialNarrow" pitchFamily="34"/>
              </a:rPr>
              <a:t>gewissenhaft</a:t>
            </a:r>
            <a:r>
              <a:rPr lang="de-DE" dirty="0">
                <a:solidFill>
                  <a:schemeClr val="tx1"/>
                </a:solidFill>
                <a:latin typeface="ArialNarrow" pitchFamily="34"/>
              </a:rPr>
              <a:t> prüfen!</a:t>
            </a:r>
          </a:p>
          <a:p>
            <a:pPr lvl="0">
              <a:spcAft>
                <a:spcPts val="600"/>
              </a:spcAft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dirty="0">
                <a:solidFill>
                  <a:schemeClr val="tx1"/>
                </a:solidFill>
                <a:latin typeface="ArialNarrow" pitchFamily="34"/>
              </a:rPr>
              <a:t>2. Mit externen Fachstellen </a:t>
            </a:r>
            <a:r>
              <a:rPr lang="de-DE" b="1" dirty="0">
                <a:solidFill>
                  <a:schemeClr val="tx1"/>
                </a:solidFill>
                <a:latin typeface="ArialNarrow" pitchFamily="34"/>
              </a:rPr>
              <a:t>kooperieren</a:t>
            </a:r>
            <a:r>
              <a:rPr lang="de-DE" dirty="0">
                <a:solidFill>
                  <a:schemeClr val="tx1"/>
                </a:solidFill>
                <a:latin typeface="ArialNarrow" pitchFamily="34"/>
              </a:rPr>
              <a:t>!</a:t>
            </a:r>
          </a:p>
          <a:p>
            <a:pPr lvl="0">
              <a:spcAft>
                <a:spcPts val="600"/>
              </a:spcAft>
              <a:buNone/>
            </a:pPr>
            <a:r>
              <a:rPr lang="de-DE" dirty="0">
                <a:solidFill>
                  <a:schemeClr val="tx1"/>
                </a:solidFill>
                <a:latin typeface="ArialNarrow" pitchFamily="34"/>
              </a:rPr>
              <a:t>3. Im besten </a:t>
            </a:r>
            <a:r>
              <a:rPr lang="de-DE" b="1" dirty="0">
                <a:solidFill>
                  <a:schemeClr val="tx1"/>
                </a:solidFill>
                <a:latin typeface="ArialNarrow" pitchFamily="34"/>
              </a:rPr>
              <a:t>Interesse</a:t>
            </a:r>
            <a:r>
              <a:rPr lang="de-DE" dirty="0">
                <a:solidFill>
                  <a:schemeClr val="tx1"/>
                </a:solidFill>
                <a:latin typeface="ArialNarrow" pitchFamily="34"/>
              </a:rPr>
              <a:t> des jungen Menschen handeln!</a:t>
            </a:r>
          </a:p>
          <a:p>
            <a:pPr lvl="0">
              <a:spcAft>
                <a:spcPts val="600"/>
              </a:spcAft>
              <a:buNone/>
            </a:pPr>
            <a:r>
              <a:rPr lang="de-DE" dirty="0">
                <a:solidFill>
                  <a:schemeClr val="tx1"/>
                </a:solidFill>
                <a:latin typeface="ArialNarrow" pitchFamily="34"/>
              </a:rPr>
              <a:t>4. </a:t>
            </a:r>
            <a:r>
              <a:rPr lang="de-DE" b="1" dirty="0">
                <a:solidFill>
                  <a:schemeClr val="tx1"/>
                </a:solidFill>
                <a:latin typeface="ArialNarrow" pitchFamily="34"/>
              </a:rPr>
              <a:t>Fürsorgepflicht</a:t>
            </a:r>
            <a:r>
              <a:rPr lang="de-DE" dirty="0">
                <a:solidFill>
                  <a:schemeClr val="tx1"/>
                </a:solidFill>
                <a:latin typeface="ArialNarrow" pitchFamily="34"/>
              </a:rPr>
              <a:t> gegenüber Mitarbeitenden wahren!</a:t>
            </a:r>
          </a:p>
          <a:p>
            <a:pPr lvl="0">
              <a:spcAft>
                <a:spcPts val="600"/>
              </a:spcAft>
              <a:buNone/>
            </a:pPr>
            <a:r>
              <a:rPr lang="de-DE" dirty="0">
                <a:solidFill>
                  <a:schemeClr val="tx1"/>
                </a:solidFill>
                <a:latin typeface="ArialNarrow" pitchFamily="34"/>
              </a:rPr>
              <a:t>5. Klar und sachlich </a:t>
            </a:r>
            <a:r>
              <a:rPr lang="de-DE" b="1" dirty="0">
                <a:solidFill>
                  <a:schemeClr val="tx1"/>
                </a:solidFill>
                <a:latin typeface="ArialNarrow" pitchFamily="34"/>
              </a:rPr>
              <a:t>kommunizieren</a:t>
            </a:r>
            <a:r>
              <a:rPr lang="de-DE" dirty="0">
                <a:solidFill>
                  <a:schemeClr val="tx1"/>
                </a:solidFill>
                <a:latin typeface="ArialNarrow" pitchFamily="34"/>
              </a:rPr>
              <a:t>!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Interventionsleitfaden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094512" y="5229200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050" i="1" dirty="0">
                <a:latin typeface="Arial Narrow" panose="020B0606020202030204" pitchFamily="34" charset="0"/>
              </a:rPr>
              <a:t>Quelle: Deutsche Sportjugend (2017)</a:t>
            </a:r>
          </a:p>
        </p:txBody>
      </p:sp>
    </p:spTree>
    <p:extLst>
      <p:ext uri="{BB962C8B-B14F-4D97-AF65-F5344CB8AC3E}">
        <p14:creationId xmlns:p14="http://schemas.microsoft.com/office/powerpoint/2010/main" val="3128918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ctr">
              <a:buNone/>
            </a:pPr>
            <a:endParaRPr lang="de-DE" dirty="0">
              <a:latin typeface="ArialNarrow" pitchFamily="34"/>
            </a:endParaRPr>
          </a:p>
          <a:p>
            <a:pPr marL="0" lvl="0" indent="0" algn="ctr">
              <a:spcBef>
                <a:spcPts val="600"/>
              </a:spcBef>
              <a:buNone/>
            </a:pPr>
            <a:r>
              <a:rPr lang="de-DE" dirty="0">
                <a:solidFill>
                  <a:schemeClr val="tx1"/>
                </a:solidFill>
                <a:latin typeface="ArialNarrow" pitchFamily="34"/>
              </a:rPr>
              <a:t>Bei allen Schritten der Intervention                          ist der Schutz der jungen Menschen handlungsleitend. </a:t>
            </a:r>
          </a:p>
          <a:p>
            <a:pPr marL="0" lvl="0" indent="0" algn="ctr">
              <a:spcBef>
                <a:spcPts val="600"/>
              </a:spcBef>
              <a:buNone/>
            </a:pPr>
            <a:endParaRPr lang="de-DE" dirty="0">
              <a:solidFill>
                <a:schemeClr val="tx1"/>
              </a:solidFill>
              <a:latin typeface="ArialNarrow" pitchFamily="34"/>
            </a:endParaRPr>
          </a:p>
          <a:p>
            <a:pPr marL="0" lvl="0" indent="0" algn="ctr">
              <a:spcBef>
                <a:spcPts val="600"/>
              </a:spcBef>
              <a:buNone/>
            </a:pPr>
            <a:r>
              <a:rPr lang="de-DE" dirty="0">
                <a:solidFill>
                  <a:schemeClr val="tx1"/>
                </a:solidFill>
                <a:latin typeface="ArialNarrow" pitchFamily="34"/>
              </a:rPr>
              <a:t>Dazu gehört auch,                                       gegebenenfalls die sofortige Unterbrechung          des Kontakts zwischen dem/der Verdächtigten und dem betroffenen Kind/Jugendlichen zu gewährleisten. 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Interventionsleitfaden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094512" y="5229200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050" i="1" dirty="0">
                <a:latin typeface="Arial Narrow" panose="020B0606020202030204" pitchFamily="34" charset="0"/>
              </a:rPr>
              <a:t>Quelle: </a:t>
            </a:r>
            <a:r>
              <a:rPr lang="de-DE" sz="1050" i="1" dirty="0" err="1">
                <a:latin typeface="Arial Narrow" panose="020B0606020202030204" pitchFamily="34" charset="0"/>
              </a:rPr>
              <a:t>Rulofs</a:t>
            </a:r>
            <a:r>
              <a:rPr lang="de-DE" sz="1050" i="1" dirty="0">
                <a:latin typeface="Arial Narrow" panose="020B0606020202030204" pitchFamily="34" charset="0"/>
              </a:rPr>
              <a:t> B. (2019)</a:t>
            </a:r>
          </a:p>
        </p:txBody>
      </p:sp>
    </p:spTree>
    <p:extLst>
      <p:ext uri="{BB962C8B-B14F-4D97-AF65-F5344CB8AC3E}">
        <p14:creationId xmlns:p14="http://schemas.microsoft.com/office/powerpoint/2010/main" val="3363690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Aft>
                <a:spcPts val="600"/>
              </a:spcAft>
              <a:buNone/>
            </a:pPr>
            <a:r>
              <a:rPr lang="de-DE" b="1" dirty="0">
                <a:latin typeface="ArialNarrow" pitchFamily="34"/>
              </a:rPr>
              <a:t>Daher sind folgende Prinzipien beim weiteren Vorgehen unabdingbar:</a:t>
            </a:r>
          </a:p>
          <a:p>
            <a:pPr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600" dirty="0">
                <a:solidFill>
                  <a:schemeClr val="tx1"/>
                </a:solidFill>
                <a:latin typeface="ArialNarrow" pitchFamily="34"/>
              </a:rPr>
              <a:t>das Opfer schützen</a:t>
            </a:r>
          </a:p>
          <a:p>
            <a:pPr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600" dirty="0">
                <a:solidFill>
                  <a:schemeClr val="tx1"/>
                </a:solidFill>
                <a:latin typeface="ArialNarrow" pitchFamily="34"/>
              </a:rPr>
              <a:t>Ruhe bewahren</a:t>
            </a:r>
          </a:p>
          <a:p>
            <a:pPr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600" dirty="0">
                <a:solidFill>
                  <a:schemeClr val="tx1"/>
                </a:solidFill>
                <a:latin typeface="ArialNarrow" pitchFamily="34"/>
              </a:rPr>
              <a:t>Zuhören</a:t>
            </a:r>
          </a:p>
          <a:p>
            <a:pPr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600" dirty="0">
                <a:solidFill>
                  <a:schemeClr val="tx1"/>
                </a:solidFill>
                <a:latin typeface="ArialNarrow" pitchFamily="34"/>
              </a:rPr>
              <a:t>eigene Gefühle klären</a:t>
            </a:r>
          </a:p>
          <a:p>
            <a:pPr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600" dirty="0">
                <a:solidFill>
                  <a:schemeClr val="tx1"/>
                </a:solidFill>
                <a:latin typeface="ArialNarrow" pitchFamily="34"/>
              </a:rPr>
              <a:t>nicht überstürzt handeln</a:t>
            </a:r>
          </a:p>
          <a:p>
            <a:pPr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600" dirty="0">
                <a:solidFill>
                  <a:schemeClr val="tx1"/>
                </a:solidFill>
                <a:latin typeface="ArialNarrow" pitchFamily="34"/>
              </a:rPr>
              <a:t>nichts versprechen, was man anschließend nicht halten kann</a:t>
            </a:r>
          </a:p>
          <a:p>
            <a:pPr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600" dirty="0">
                <a:solidFill>
                  <a:schemeClr val="tx1"/>
                </a:solidFill>
                <a:latin typeface="ArialNarrow" pitchFamily="34"/>
              </a:rPr>
              <a:t>professionelle Hilfe suchen</a:t>
            </a:r>
          </a:p>
          <a:p>
            <a:pPr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600" dirty="0">
                <a:solidFill>
                  <a:schemeClr val="tx1"/>
                </a:solidFill>
                <a:latin typeface="ArialNarrow" pitchFamily="34"/>
              </a:rPr>
              <a:t>Aussagen und Situationen protokollieren</a:t>
            </a:r>
          </a:p>
          <a:p>
            <a:pPr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600" dirty="0">
                <a:solidFill>
                  <a:schemeClr val="tx1"/>
                </a:solidFill>
                <a:latin typeface="ArialNarrow" pitchFamily="34"/>
              </a:rPr>
              <a:t>verbindliche Absprachen über das weitere Vorgehen treffen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Interventionsleitfaden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57200" y="6191910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050" i="1" dirty="0">
                <a:latin typeface="Arial Narrow" panose="020B0606020202030204" pitchFamily="34" charset="0"/>
              </a:rPr>
              <a:t>Quelle: Deutsche Sportjugend (2013)</a:t>
            </a:r>
          </a:p>
        </p:txBody>
      </p:sp>
    </p:spTree>
    <p:extLst>
      <p:ext uri="{BB962C8B-B14F-4D97-AF65-F5344CB8AC3E}">
        <p14:creationId xmlns:p14="http://schemas.microsoft.com/office/powerpoint/2010/main" val="3921689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PSg</a:t>
            </a:r>
            <a:r>
              <a:rPr lang="de-DE" dirty="0"/>
              <a:t> – eine </a:t>
            </a:r>
            <a:r>
              <a:rPr lang="de-DE" dirty="0" err="1"/>
              <a:t>einführung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2400" b="1" u="sng" dirty="0"/>
              <a:t>Video „Prävention gegen sexualisierte Gewalt“</a:t>
            </a:r>
          </a:p>
          <a:p>
            <a:pPr marL="0" indent="0" algn="ctr">
              <a:buNone/>
            </a:pPr>
            <a:endParaRPr lang="de-DE" b="1" dirty="0"/>
          </a:p>
          <a:p>
            <a:pPr marL="0" indent="0" algn="ctr">
              <a:buNone/>
            </a:pPr>
            <a:r>
              <a:rPr lang="de-DE" b="1" dirty="0"/>
              <a:t>Das DLV-Video „Prävention gegen sexualisierte Gewalt“ steht unter folgendem Link zum Download zur Verfügung:</a:t>
            </a:r>
          </a:p>
          <a:p>
            <a:pPr marL="0" indent="0" algn="ctr">
              <a:buNone/>
            </a:pPr>
            <a:endParaRPr lang="de-DE" b="1" dirty="0"/>
          </a:p>
          <a:p>
            <a:pPr marL="0" indent="0" algn="ctr">
              <a:buNone/>
            </a:pPr>
            <a:r>
              <a:rPr lang="de-DE" b="1" dirty="0">
                <a:hlinkClick r:id="rId2"/>
              </a:rPr>
              <a:t>https://www.leichtathletik.de/fileadmin/user_upload/02_TV/2020/PSG.mp4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09763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Aft>
                <a:spcPts val="600"/>
              </a:spcAft>
              <a:buNone/>
            </a:pPr>
            <a:r>
              <a:rPr lang="de-DE" b="1" dirty="0">
                <a:latin typeface="ArialNarrow" pitchFamily="34"/>
              </a:rPr>
              <a:t>Professionelle Hilfe:</a:t>
            </a:r>
          </a:p>
          <a:p>
            <a:pPr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600" dirty="0">
                <a:latin typeface="ArialNarrow" pitchFamily="34"/>
              </a:rPr>
              <a:t> </a:t>
            </a:r>
          </a:p>
          <a:p>
            <a:pPr marL="0" indent="0">
              <a:spcAft>
                <a:spcPts val="600"/>
              </a:spcAft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de-DE" sz="1600" dirty="0">
              <a:latin typeface="ArialNarrow" pitchFamily="34"/>
            </a:endParaRPr>
          </a:p>
          <a:p>
            <a:pPr marL="0" indent="0">
              <a:spcAft>
                <a:spcPts val="600"/>
              </a:spcAft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de-DE" sz="1600" dirty="0">
              <a:latin typeface="ArialNarrow" pitchFamily="34"/>
            </a:endParaRPr>
          </a:p>
          <a:p>
            <a:pPr marL="0" indent="0">
              <a:spcAft>
                <a:spcPts val="600"/>
              </a:spcAft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de-DE" sz="1600" dirty="0">
              <a:latin typeface="ArialNarrow" pitchFamily="34"/>
            </a:endParaRPr>
          </a:p>
          <a:p>
            <a:pPr marL="0" indent="0">
              <a:spcAft>
                <a:spcPts val="600"/>
              </a:spcAft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de-DE" sz="1600" dirty="0">
              <a:latin typeface="ArialNarrow" pitchFamily="34"/>
            </a:endParaRPr>
          </a:p>
          <a:p>
            <a:r>
              <a:rPr lang="de-DE" sz="1600" dirty="0">
                <a:solidFill>
                  <a:schemeClr val="tx1"/>
                </a:solidFill>
                <a:latin typeface="ArialNarrow" pitchFamily="34"/>
              </a:rPr>
              <a:t>Unabhängiger</a:t>
            </a:r>
            <a:r>
              <a:rPr lang="de-DE" sz="1600" dirty="0">
                <a:latin typeface="ArialNarrow" pitchFamily="34"/>
              </a:rPr>
              <a:t> Beauftragter für Fragen des sexuellen Kindermissbrauchs</a:t>
            </a:r>
            <a:br>
              <a:rPr lang="de-DE" sz="1600" dirty="0"/>
            </a:br>
            <a:r>
              <a:rPr lang="de-DE" sz="1600" dirty="0">
                <a:hlinkClick r:id="rId2"/>
              </a:rPr>
              <a:t>www.beauftragter-missbrauch.de/</a:t>
            </a:r>
            <a:endParaRPr lang="de-DE" sz="1600" dirty="0"/>
          </a:p>
          <a:p>
            <a:r>
              <a:rPr lang="de-DE" sz="1600" dirty="0"/>
              <a:t>Initiative der Bundesregierung „Kein Raum für Missbrauch“</a:t>
            </a:r>
            <a:br>
              <a:rPr lang="de-DE" sz="1600" dirty="0"/>
            </a:br>
            <a:r>
              <a:rPr lang="de-DE" sz="1600" dirty="0">
                <a:hlinkClick r:id="rId3"/>
              </a:rPr>
              <a:t>www.kein-raum-fuer-missbrauch.de/</a:t>
            </a:r>
            <a:endParaRPr lang="de-DE" sz="1600" dirty="0"/>
          </a:p>
          <a:p>
            <a:pPr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de-DE" sz="1600" dirty="0">
              <a:latin typeface="ArialNarrow" pitchFamily="34"/>
            </a:endParaRP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Interventionsleitfaden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204864"/>
            <a:ext cx="3201104" cy="173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981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de-DE" b="1" dirty="0"/>
              <a:t>Präventionskonzept des LV/Verein …?</a:t>
            </a:r>
          </a:p>
          <a:p>
            <a:pPr>
              <a:spcAft>
                <a:spcPts val="400"/>
              </a:spcAft>
            </a:pPr>
            <a:r>
              <a:rPr lang="de-DE" sz="1600" dirty="0"/>
              <a:t>…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Was macht der LV/Verein? </a:t>
            </a:r>
            <a:r>
              <a:rPr lang="de-DE" dirty="0">
                <a:solidFill>
                  <a:srgbClr val="FF0000"/>
                </a:solidFill>
              </a:rPr>
              <a:t>(</a:t>
            </a:r>
            <a:r>
              <a:rPr lang="de-DE" dirty="0" err="1">
                <a:solidFill>
                  <a:srgbClr val="FF0000"/>
                </a:solidFill>
              </a:rPr>
              <a:t>entspr</a:t>
            </a:r>
            <a:r>
              <a:rPr lang="de-DE" dirty="0">
                <a:solidFill>
                  <a:srgbClr val="FF0000"/>
                </a:solidFill>
              </a:rPr>
              <a:t>. Ergänzen)</a:t>
            </a:r>
          </a:p>
        </p:txBody>
      </p:sp>
    </p:spTree>
    <p:extLst>
      <p:ext uri="{BB962C8B-B14F-4D97-AF65-F5344CB8AC3E}">
        <p14:creationId xmlns:p14="http://schemas.microsoft.com/office/powerpoint/2010/main" val="1809149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2823460"/>
            <a:ext cx="8229600" cy="2704619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Informationen</a:t>
            </a:r>
          </a:p>
          <a:p>
            <a:r>
              <a:rPr lang="de-DE" dirty="0"/>
              <a:t>Aufklärung</a:t>
            </a:r>
          </a:p>
          <a:p>
            <a:r>
              <a:rPr lang="de-DE" dirty="0"/>
              <a:t>Fallbeispiele</a:t>
            </a:r>
          </a:p>
          <a:p>
            <a:r>
              <a:rPr lang="de-DE" dirty="0"/>
              <a:t>unscharfe Situationen</a:t>
            </a:r>
          </a:p>
          <a:p>
            <a:r>
              <a:rPr lang="de-DE" dirty="0"/>
              <a:t>Definitionen von sexualisierter Gewalt</a:t>
            </a:r>
          </a:p>
          <a:p>
            <a:r>
              <a:rPr lang="de-DE" dirty="0"/>
              <a:t>Handlungsleitfaden</a:t>
            </a:r>
          </a:p>
          <a:p>
            <a:r>
              <a:rPr lang="de-DE" dirty="0"/>
              <a:t>Ansprechpartner*innen</a:t>
            </a:r>
          </a:p>
          <a:p>
            <a:r>
              <a:rPr lang="de-DE" dirty="0"/>
              <a:t>und vieles mehr…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Psg</a:t>
            </a:r>
            <a:r>
              <a:rPr lang="de-DE" dirty="0"/>
              <a:t> im online-kurs </a:t>
            </a:r>
          </a:p>
        </p:txBody>
      </p:sp>
      <p:pic>
        <p:nvPicPr>
          <p:cNvPr id="4" name="Picture 2" descr="E:\zzzzzzzzz_Mainz\Online-Akademie\Grafiken\Teaser PS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85677"/>
            <a:ext cx="8244000" cy="111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457200" y="570378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r>
              <a:rPr lang="de-DE" sz="2400" b="1" cap="all" dirty="0">
                <a:latin typeface="Arial Narrow" panose="020B0606020202030204" pitchFamily="34" charset="0"/>
                <a:cs typeface="Helvetica" pitchFamily="34"/>
              </a:rPr>
              <a:t>Mit der dlv online-Akademie – einfach von zu hause aus!</a:t>
            </a:r>
          </a:p>
        </p:txBody>
      </p:sp>
      <p:sp>
        <p:nvSpPr>
          <p:cNvPr id="6" name="Rechteck 5"/>
          <p:cNvSpPr/>
          <p:nvPr/>
        </p:nvSpPr>
        <p:spPr>
          <a:xfrm>
            <a:off x="457200" y="5661248"/>
            <a:ext cx="8229600" cy="576064"/>
          </a:xfrm>
          <a:prstGeom prst="rect">
            <a:avLst/>
          </a:prstGeom>
          <a:noFill/>
          <a:ln w="38100">
            <a:solidFill>
              <a:srgbClr val="E22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Picture 7" descr="https://www.dlv.academy/fileadmin/user_upload/dlv_psg_l7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427" y="3873894"/>
            <a:ext cx="2940773" cy="1654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6854" y="2810884"/>
            <a:ext cx="1907917" cy="119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8000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 anchor="ctr" anchorCtr="1">
            <a:normAutofit/>
          </a:bodyPr>
          <a:lstStyle/>
          <a:p>
            <a:pPr marL="0" indent="0" algn="ctr">
              <a:buNone/>
            </a:pPr>
            <a:r>
              <a:rPr lang="de-DE" sz="5400" b="1" dirty="0"/>
              <a:t>Vielen Dank </a:t>
            </a:r>
          </a:p>
          <a:p>
            <a:pPr marL="0" indent="0" algn="ctr">
              <a:buNone/>
            </a:pPr>
            <a:r>
              <a:rPr lang="de-DE" sz="5400" b="1" dirty="0"/>
              <a:t>für ihre Aufmerksamkeit!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3843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36575" indent="-536575">
              <a:buNone/>
            </a:pPr>
            <a:r>
              <a:rPr lang="de-DE" sz="1050" dirty="0">
                <a:solidFill>
                  <a:schemeClr val="tx1"/>
                </a:solidFill>
              </a:rPr>
              <a:t>Baer, S. (2002). Sexuelle Belästigung. In R. Kroll (Hrsg.), Lexikon Gender Studies – Geschlechterforschung (S. 359-360). Stuttgart: Metzler.</a:t>
            </a:r>
          </a:p>
          <a:p>
            <a:pPr marL="536575" indent="-536575">
              <a:buNone/>
            </a:pPr>
            <a:endParaRPr lang="de-DE" sz="1050" dirty="0">
              <a:solidFill>
                <a:schemeClr val="tx1"/>
              </a:solidFill>
            </a:endParaRPr>
          </a:p>
          <a:p>
            <a:pPr marL="536575" indent="-536575">
              <a:buNone/>
            </a:pPr>
            <a:r>
              <a:rPr lang="de-DE" sz="1050" dirty="0">
                <a:solidFill>
                  <a:schemeClr val="tx1"/>
                </a:solidFill>
              </a:rPr>
              <a:t>Deutsche Sportjugend (2013). </a:t>
            </a:r>
            <a:r>
              <a:rPr lang="de-DE" sz="1050" dirty="0" err="1">
                <a:solidFill>
                  <a:schemeClr val="tx1"/>
                </a:solidFill>
              </a:rPr>
              <a:t>dsj</a:t>
            </a:r>
            <a:r>
              <a:rPr lang="de-DE" sz="1050" dirty="0">
                <a:solidFill>
                  <a:schemeClr val="tx1"/>
                </a:solidFill>
              </a:rPr>
              <a:t>-Qualifizierungsmodul: Gegen sexualisierte Gewalt (</a:t>
            </a:r>
            <a:r>
              <a:rPr lang="de-DE" sz="1050" dirty="0" err="1">
                <a:solidFill>
                  <a:schemeClr val="tx1"/>
                </a:solidFill>
              </a:rPr>
              <a:t>ppt</a:t>
            </a:r>
            <a:r>
              <a:rPr lang="de-DE" sz="1050" dirty="0">
                <a:solidFill>
                  <a:schemeClr val="tx1"/>
                </a:solidFill>
              </a:rPr>
              <a:t>). Zugriff am 10.03.2020 </a:t>
            </a:r>
            <a:r>
              <a:rPr lang="de-DE" sz="1050" dirty="0">
                <a:solidFill>
                  <a:schemeClr val="tx1"/>
                </a:solidFill>
                <a:hlinkClick r:id="rId2"/>
              </a:rPr>
              <a:t>https://www.dsj.de/kinderschutz/dsj-qualifizierungsmodul/</a:t>
            </a:r>
            <a:r>
              <a:rPr lang="de-DE" sz="1050" dirty="0">
                <a:solidFill>
                  <a:schemeClr val="tx1"/>
                </a:solidFill>
              </a:rPr>
              <a:t> </a:t>
            </a:r>
          </a:p>
          <a:p>
            <a:pPr marL="536575" indent="-536575">
              <a:buNone/>
            </a:pPr>
            <a:endParaRPr lang="de-DE" sz="1050" dirty="0">
              <a:solidFill>
                <a:schemeClr val="tx1"/>
              </a:solidFill>
            </a:endParaRPr>
          </a:p>
          <a:p>
            <a:pPr marL="536575" indent="-536575">
              <a:buNone/>
            </a:pPr>
            <a:r>
              <a:rPr lang="de-DE" sz="1050" dirty="0">
                <a:solidFill>
                  <a:schemeClr val="tx1"/>
                </a:solidFill>
              </a:rPr>
              <a:t>Deutsche Sportjugend (2017). Gegen sexualisierte Gewalt im Sport. Kommentierter Handlungsleitfaden für Sportvereine zum Schutz von Kindern und Jugendlichen. Frankfurt</a:t>
            </a:r>
          </a:p>
          <a:p>
            <a:pPr marL="536575" indent="-536575">
              <a:buNone/>
            </a:pPr>
            <a:endParaRPr lang="de-DE" sz="1050" dirty="0"/>
          </a:p>
          <a:p>
            <a:pPr marL="536575" indent="-536575">
              <a:buNone/>
            </a:pPr>
            <a:r>
              <a:rPr lang="de-DE" sz="1050" dirty="0"/>
              <a:t>Gille, M. (2015): Sind junge Menschen heute vereinsmüde? Vereinsaktivitäten und Vereinsengagement von Jugendlichen und jungen Erwachsenen zwischen 2009 (AID:A I) und 2014/15 (AID:A II). In </a:t>
            </a:r>
            <a:r>
              <a:rPr lang="de-DE" sz="1050" dirty="0" err="1"/>
              <a:t>Walper</a:t>
            </a:r>
            <a:r>
              <a:rPr lang="de-DE" sz="1050" dirty="0"/>
              <a:t>, S., Bien, W. &amp; Rauschenbach, T. (Hrsg.), </a:t>
            </a:r>
            <a:r>
              <a:rPr lang="de-DE" sz="1050" i="1" dirty="0"/>
              <a:t>Aufwachsen in Deutschland heute. Erste Befunde aus dem DJI-Survey 	AID:A 2015 </a:t>
            </a:r>
            <a:r>
              <a:rPr lang="de-DE" sz="1050" dirty="0"/>
              <a:t>(S. 46-50). München: Verlag Deutsches Jugendinstitut. </a:t>
            </a:r>
          </a:p>
          <a:p>
            <a:pPr marL="536575" indent="-536575">
              <a:buNone/>
            </a:pPr>
            <a:endParaRPr lang="de-DE" sz="1050" dirty="0"/>
          </a:p>
          <a:p>
            <a:pPr marL="536575" indent="-536575">
              <a:buNone/>
            </a:pPr>
            <a:r>
              <a:rPr lang="de-DE" sz="1050" dirty="0"/>
              <a:t>Jud, A. (2015). Sexueller Kindesmissbrauch- Begriffe, Definitionen und Häufigkeiten. In J.M. </a:t>
            </a:r>
            <a:r>
              <a:rPr lang="de-DE" sz="1050" dirty="0" err="1"/>
              <a:t>Fegert</a:t>
            </a:r>
            <a:r>
              <a:rPr lang="de-DE" sz="1050" dirty="0"/>
              <a:t> u.a. (Hrsg.), Sexueller Missbrauch von Kindern und Jugendlichen. Ein Handbuch zur Prävention und Intervention für Fachkräfte im medizinischen, psychotherapeutischen und pädagogischen Bereich (S. 41–49). Berlin/ Heidelberg: Springer. </a:t>
            </a:r>
          </a:p>
          <a:p>
            <a:endParaRPr lang="de-DE" sz="1050" dirty="0"/>
          </a:p>
          <a:p>
            <a:pPr marL="536575" indent="-536575">
              <a:buNone/>
            </a:pPr>
            <a:endParaRPr lang="de-DE" sz="105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Literaturverzeichnis</a:t>
            </a:r>
          </a:p>
        </p:txBody>
      </p:sp>
    </p:spTree>
    <p:extLst>
      <p:ext uri="{BB962C8B-B14F-4D97-AF65-F5344CB8AC3E}">
        <p14:creationId xmlns:p14="http://schemas.microsoft.com/office/powerpoint/2010/main" val="37151539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Autofit/>
          </a:bodyPr>
          <a:lstStyle/>
          <a:p>
            <a:pPr marL="536575" indent="-536575">
              <a:buNone/>
            </a:pPr>
            <a:r>
              <a:rPr lang="de-DE" sz="1050" dirty="0"/>
              <a:t>Klein, M. &amp; Palzkill, B. (1998). Gewalt gegen Mädchen und Frauen im Sport. Düsseldorf: Ministerium für Frauen, Jugend, Familie und Gesundheit des Landes Nordrhein-Westfalen. </a:t>
            </a:r>
          </a:p>
          <a:p>
            <a:pPr marL="536575" indent="-536575">
              <a:buNone/>
            </a:pPr>
            <a:endParaRPr lang="de-DE" sz="1050" dirty="0"/>
          </a:p>
          <a:p>
            <a:pPr marL="536575" indent="-536575">
              <a:buNone/>
            </a:pPr>
            <a:r>
              <a:rPr lang="de-DE" sz="1050" dirty="0"/>
              <a:t>Lamby W., Schröer M</a:t>
            </a:r>
            <a:r>
              <a:rPr lang="de-DE" sz="1050" dirty="0">
                <a:solidFill>
                  <a:schemeClr val="tx1"/>
                </a:solidFill>
              </a:rPr>
              <a:t>. (2019). Einstiegsworkshop für Ansprechpartner/innen – Prävention und Intervention sexualisierter Gewalt. Frankfurt</a:t>
            </a:r>
          </a:p>
          <a:p>
            <a:pPr marL="536575" indent="-536575">
              <a:buNone/>
            </a:pPr>
            <a:endParaRPr lang="de-DE" sz="1050" dirty="0">
              <a:solidFill>
                <a:schemeClr val="tx1"/>
              </a:solidFill>
            </a:endParaRPr>
          </a:p>
          <a:p>
            <a:pPr marL="536575" indent="-536575">
              <a:buNone/>
            </a:pPr>
            <a:r>
              <a:rPr lang="de-DE" sz="1050" dirty="0" err="1"/>
              <a:t>Rulofs</a:t>
            </a:r>
            <a:r>
              <a:rPr lang="de-DE" sz="1050" dirty="0"/>
              <a:t>, B., Hartmann-Tews, I., Bartsch, F., Breuer, C., Feiler, S., </a:t>
            </a:r>
            <a:r>
              <a:rPr lang="de-DE" sz="1050" dirty="0" err="1"/>
              <a:t>Ohlert</a:t>
            </a:r>
            <a:r>
              <a:rPr lang="de-DE" sz="1050" dirty="0"/>
              <a:t>, J., Rau, T., Schröer, M., Seidler, C., Wagner, I., Allroggen, M. (2017). Erste Ergebnisse des Projekts »Safe Sport«. Schutz von Kindern und Jugendlichen im organisierten Sport in Deutschland. Analyse von Häufigkeiten, Formen, Präventions- und Interventionsmaßnahmen bei sexualisierter Gewalt. Zugriff am 09.03.2020 unter </a:t>
            </a:r>
            <a:r>
              <a:rPr lang="de-DE" sz="1050" dirty="0">
                <a:hlinkClick r:id="rId2"/>
              </a:rPr>
              <a:t>https://www.dsj.de/handlungsfelder/praevention/kinderschutz/forschungsprojekt-safe-sport/</a:t>
            </a:r>
            <a:endParaRPr lang="de-DE" sz="1050" dirty="0"/>
          </a:p>
          <a:p>
            <a:pPr marL="536575" indent="-536575">
              <a:buNone/>
            </a:pPr>
            <a:endParaRPr lang="de-DE" sz="1050" dirty="0">
              <a:solidFill>
                <a:schemeClr val="tx1"/>
              </a:solidFill>
            </a:endParaRPr>
          </a:p>
          <a:p>
            <a:pPr marL="536575" indent="-536575">
              <a:buNone/>
            </a:pPr>
            <a:r>
              <a:rPr lang="de-DE" sz="1050" dirty="0" err="1"/>
              <a:t>Rulofs</a:t>
            </a:r>
            <a:r>
              <a:rPr lang="de-DE" sz="1050" dirty="0"/>
              <a:t>, B. (2019). Aus den Erfahrungen von Betroffenen lernen – Das EU-Projekt VOICE zur Aufarbeitung  von sexualisierter  Gewalt  im Sport.  Impulse –  das  </a:t>
            </a:r>
            <a:r>
              <a:rPr lang="de-DE" sz="1050" dirty="0" err="1"/>
              <a:t>Wissenschaftsma-gazin</a:t>
            </a:r>
            <a:r>
              <a:rPr lang="de-DE" sz="1050" dirty="0"/>
              <a:t> der Deutschen Sporthochschule Köln, 24 (1), 38-45</a:t>
            </a:r>
          </a:p>
          <a:p>
            <a:pPr marL="536575" indent="-536575">
              <a:buNone/>
            </a:pPr>
            <a:endParaRPr lang="de-DE" sz="1050" dirty="0">
              <a:solidFill>
                <a:schemeClr val="tx1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Literaturverzeichnis</a:t>
            </a:r>
          </a:p>
        </p:txBody>
      </p:sp>
    </p:spTree>
    <p:extLst>
      <p:ext uri="{BB962C8B-B14F-4D97-AF65-F5344CB8AC3E}">
        <p14:creationId xmlns:p14="http://schemas.microsoft.com/office/powerpoint/2010/main" val="20086719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tabLst>
                <a:tab pos="2282825" algn="l"/>
              </a:tabLst>
            </a:pPr>
            <a:endParaRPr lang="de-DE" b="1" dirty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tabLst>
                <a:tab pos="2282825" algn="l"/>
              </a:tabLst>
            </a:pPr>
            <a:endParaRPr lang="de-DE" b="1" dirty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tabLst>
                <a:tab pos="2282825" algn="l"/>
              </a:tabLst>
            </a:pPr>
            <a:endParaRPr lang="de-DE" b="1" dirty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tabLst>
                <a:tab pos="2282825" algn="l"/>
              </a:tabLst>
            </a:pPr>
            <a:endParaRPr lang="de-DE" b="1" dirty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tabLst>
                <a:tab pos="2282825" algn="l"/>
              </a:tabLst>
            </a:pPr>
            <a:endParaRPr lang="de-DE" b="1" dirty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tabLst>
                <a:tab pos="2282825" algn="l"/>
              </a:tabLst>
            </a:pPr>
            <a:endParaRPr lang="de-DE" b="1" dirty="0"/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tabLst>
                <a:tab pos="2282825" algn="l"/>
              </a:tabLst>
            </a:pPr>
            <a:r>
              <a:rPr lang="de-DE" b="1" dirty="0"/>
              <a:t>Herausgeber:	</a:t>
            </a:r>
            <a:r>
              <a:rPr lang="de-DE" dirty="0"/>
              <a:t>Deutsche Leichtathletik-Jugend im DLV e.V.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tabLst>
                <a:tab pos="2282825" algn="l"/>
              </a:tabLst>
            </a:pPr>
            <a:r>
              <a:rPr lang="de-DE" b="1" dirty="0"/>
              <a:t>Inhalt:</a:t>
            </a:r>
            <a:r>
              <a:rPr lang="de-DE" dirty="0"/>
              <a:t> 	Inga Serfort, Michael Böhnke</a:t>
            </a:r>
          </a:p>
          <a:p>
            <a:pPr marL="0" indent="0">
              <a:spcBef>
                <a:spcPct val="0"/>
              </a:spcBef>
              <a:buNone/>
              <a:tabLst>
                <a:tab pos="2282825" algn="l"/>
              </a:tabLst>
            </a:pPr>
            <a:r>
              <a:rPr lang="de-DE" b="1" dirty="0"/>
              <a:t>Mitarbeit: 	</a:t>
            </a:r>
            <a:r>
              <a:rPr lang="de-DE" dirty="0"/>
              <a:t>Katharina Schulz</a:t>
            </a:r>
          </a:p>
          <a:p>
            <a:pPr marL="0" indent="0">
              <a:spcBef>
                <a:spcPct val="0"/>
              </a:spcBef>
              <a:buNone/>
              <a:tabLst>
                <a:tab pos="2282825" algn="l"/>
              </a:tabLst>
            </a:pPr>
            <a:r>
              <a:rPr lang="de-DE" b="1" dirty="0"/>
              <a:t>Stand:</a:t>
            </a:r>
            <a:r>
              <a:rPr lang="de-DE" dirty="0"/>
              <a:t>	29.06.2020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51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de-DE" b="1" dirty="0">
                <a:solidFill>
                  <a:schemeClr val="tx1"/>
                </a:solidFill>
              </a:rPr>
              <a:t>60% der 13-15jährigen </a:t>
            </a:r>
            <a:r>
              <a:rPr lang="de-DE" dirty="0">
                <a:solidFill>
                  <a:schemeClr val="tx1"/>
                </a:solidFill>
              </a:rPr>
              <a:t>sind im Sportverein aktiv (Gille, 2015)</a:t>
            </a:r>
          </a:p>
          <a:p>
            <a:pPr>
              <a:spcAft>
                <a:spcPts val="600"/>
              </a:spcAft>
            </a:pPr>
            <a:r>
              <a:rPr lang="de-DE" dirty="0">
                <a:solidFill>
                  <a:schemeClr val="tx1"/>
                </a:solidFill>
              </a:rPr>
              <a:t>rund </a:t>
            </a:r>
            <a:r>
              <a:rPr lang="de-DE" b="1" dirty="0">
                <a:solidFill>
                  <a:schemeClr val="tx1"/>
                </a:solidFill>
              </a:rPr>
              <a:t>10 Mio. Mitgliedschaften von jungen Menschen</a:t>
            </a:r>
            <a:r>
              <a:rPr lang="de-DE" dirty="0">
                <a:solidFill>
                  <a:schemeClr val="tx1"/>
                </a:solidFill>
              </a:rPr>
              <a:t> in über 90.000 Sportvereinen</a:t>
            </a:r>
          </a:p>
          <a:p>
            <a:pPr>
              <a:spcAft>
                <a:spcPts val="600"/>
              </a:spcAft>
            </a:pPr>
            <a:r>
              <a:rPr lang="de-DE" b="1" dirty="0">
                <a:solidFill>
                  <a:schemeClr val="tx1"/>
                </a:solidFill>
              </a:rPr>
              <a:t>Körperlichkeit, Nähe und Bindung im Sport</a:t>
            </a:r>
            <a:r>
              <a:rPr lang="de-DE" dirty="0">
                <a:solidFill>
                  <a:schemeClr val="tx1"/>
                </a:solidFill>
              </a:rPr>
              <a:t> bergen Risiken für Übergriffe und Machtmissbrauch</a:t>
            </a:r>
          </a:p>
          <a:p>
            <a:pPr>
              <a:spcAft>
                <a:spcPts val="600"/>
              </a:spcAft>
            </a:pPr>
            <a:r>
              <a:rPr lang="de-DE" b="1" dirty="0"/>
              <a:t>Seit 2010 verstärktes Engagement </a:t>
            </a:r>
            <a:r>
              <a:rPr lang="de-DE" dirty="0"/>
              <a:t>zur Prävention sexualisierter Gewalt im Sport</a:t>
            </a:r>
          </a:p>
          <a:p>
            <a:pPr>
              <a:spcAft>
                <a:spcPts val="600"/>
              </a:spcAft>
            </a:pPr>
            <a:r>
              <a:rPr lang="de-DE" b="1" dirty="0"/>
              <a:t>Gesellschaftspolitische Prozesse</a:t>
            </a:r>
            <a:r>
              <a:rPr lang="de-DE" dirty="0"/>
              <a:t> durch Projekte wie </a:t>
            </a:r>
            <a:r>
              <a:rPr lang="de-DE" dirty="0" err="1"/>
              <a:t>SafeSport</a:t>
            </a:r>
            <a:r>
              <a:rPr lang="de-DE" dirty="0"/>
              <a:t>, Voice (im Sport) und in andere Settings – </a:t>
            </a:r>
            <a:r>
              <a:rPr lang="de-DE" dirty="0" err="1"/>
              <a:t>metoo</a:t>
            </a:r>
            <a:r>
              <a:rPr lang="de-DE" dirty="0"/>
              <a:t>, Fälle in den Medien</a:t>
            </a:r>
          </a:p>
          <a:p>
            <a:pPr>
              <a:spcAft>
                <a:spcPts val="600"/>
              </a:spcAft>
            </a:pPr>
            <a:r>
              <a:rPr lang="de-DE" dirty="0"/>
              <a:t>2017/2018 Beschluss der </a:t>
            </a:r>
            <a:r>
              <a:rPr lang="de-DE" b="1" dirty="0"/>
              <a:t>Sportministerkonferenz</a:t>
            </a:r>
          </a:p>
          <a:p>
            <a:pPr>
              <a:spcAft>
                <a:spcPts val="600"/>
              </a:spcAft>
            </a:pPr>
            <a:r>
              <a:rPr lang="de-DE" b="1" dirty="0" err="1"/>
              <a:t>dsj</a:t>
            </a:r>
            <a:r>
              <a:rPr lang="de-DE" b="1" dirty="0"/>
              <a:t> Stufenplan </a:t>
            </a:r>
            <a:r>
              <a:rPr lang="de-DE" dirty="0"/>
              <a:t>(2018)</a:t>
            </a:r>
          </a:p>
          <a:p>
            <a:pPr>
              <a:spcAft>
                <a:spcPts val="600"/>
              </a:spcAft>
            </a:pPr>
            <a:r>
              <a:rPr lang="de-DE" dirty="0"/>
              <a:t>Förderattribute bei </a:t>
            </a:r>
            <a:r>
              <a:rPr lang="de-DE" b="1" dirty="0" err="1"/>
              <a:t>Potas</a:t>
            </a:r>
            <a:r>
              <a:rPr lang="de-DE" dirty="0"/>
              <a:t> (2018) 12.4.1 – 12.4.5</a:t>
            </a:r>
          </a:p>
          <a:p>
            <a:pPr>
              <a:spcAft>
                <a:spcPts val="600"/>
              </a:spcAft>
            </a:pPr>
            <a:r>
              <a:rPr lang="de-DE" b="1" dirty="0"/>
              <a:t>Eigenerklärung BMI </a:t>
            </a:r>
            <a:r>
              <a:rPr lang="de-DE" dirty="0"/>
              <a:t>(2019)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Warum beschäftigen wir uns mit dem Thema PSG?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094512" y="5949280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050" i="1" dirty="0">
                <a:latin typeface="Arial Narrow" panose="020B0606020202030204" pitchFamily="34" charset="0"/>
              </a:rPr>
              <a:t>Quelle: Lamby E., Schröer M. (2019)</a:t>
            </a:r>
          </a:p>
        </p:txBody>
      </p:sp>
    </p:spTree>
    <p:extLst>
      <p:ext uri="{BB962C8B-B14F-4D97-AF65-F5344CB8AC3E}">
        <p14:creationId xmlns:p14="http://schemas.microsoft.com/office/powerpoint/2010/main" val="330224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309939"/>
          </a:xfrm>
        </p:spPr>
        <p:txBody>
          <a:bodyPr>
            <a:normAutofit fontScale="92500" lnSpcReduction="10000"/>
          </a:bodyPr>
          <a:lstStyle/>
          <a:p>
            <a:pPr lvl="0">
              <a:spcBef>
                <a:spcPts val="0"/>
              </a:spcBef>
              <a:spcAft>
                <a:spcPts val="1800"/>
              </a:spcAft>
              <a:buNone/>
            </a:pPr>
            <a:r>
              <a:rPr lang="de-DE" dirty="0"/>
              <a:t>Definition: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de-DE" b="1" dirty="0"/>
              <a:t>Machtausübung, Unterwerfung und Demütigung mit dem Mittel der Sexualität</a:t>
            </a:r>
          </a:p>
          <a:p>
            <a:pPr lvl="0" algn="r"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100" dirty="0">
                <a:solidFill>
                  <a:schemeClr val="tx1"/>
                </a:solidFill>
              </a:rPr>
              <a:t>Quelle: Klein und Palzkill (1998)</a:t>
            </a:r>
          </a:p>
          <a:p>
            <a:pPr lvl="0">
              <a:spcBef>
                <a:spcPts val="0"/>
              </a:spcBef>
              <a:spcAft>
                <a:spcPts val="1800"/>
              </a:spcAft>
              <a:buNone/>
            </a:pPr>
            <a:endParaRPr lang="de-DE" dirty="0"/>
          </a:p>
          <a:p>
            <a:pPr lvl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dirty="0"/>
              <a:t>Sexuelle Gewalt bedeutet: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de-DE" dirty="0">
                <a:solidFill>
                  <a:schemeClr val="tx1"/>
                </a:solidFill>
              </a:rPr>
              <a:t>Verletzung des Rechts auf Intimität, altersgemäße und sexuelle Selbstbestimmung und ist ein Ausnutzen von Macht und Autorität durch eine Vertrauensperson.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endParaRPr lang="de-DE" dirty="0"/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2600" b="1" dirty="0"/>
              <a:t>Grenzen werden ignoriert!</a:t>
            </a:r>
            <a:endParaRPr lang="de-DE" sz="26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sexualisierte </a:t>
            </a:r>
            <a:r>
              <a:rPr lang="de-DE" dirty="0" err="1"/>
              <a:t>gewalt</a:t>
            </a:r>
            <a:r>
              <a:rPr lang="de-DE" dirty="0"/>
              <a:t>?</a:t>
            </a:r>
          </a:p>
        </p:txBody>
      </p:sp>
      <p:sp>
        <p:nvSpPr>
          <p:cNvPr id="4" name="Rechteck 3"/>
          <p:cNvSpPr/>
          <p:nvPr/>
        </p:nvSpPr>
        <p:spPr>
          <a:xfrm>
            <a:off x="457200" y="1768096"/>
            <a:ext cx="8229600" cy="1588896"/>
          </a:xfrm>
          <a:prstGeom prst="rect">
            <a:avLst/>
          </a:prstGeom>
          <a:noFill/>
          <a:ln w="38100">
            <a:solidFill>
              <a:srgbClr val="E220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6094512" y="5733256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050" i="1" dirty="0">
                <a:latin typeface="Arial Narrow" panose="020B0606020202030204" pitchFamily="34" charset="0"/>
              </a:rPr>
              <a:t>Quelle: Lamby E., Schröer M. (2019)</a:t>
            </a:r>
          </a:p>
        </p:txBody>
      </p:sp>
    </p:spTree>
    <p:extLst>
      <p:ext uri="{BB962C8B-B14F-4D97-AF65-F5344CB8AC3E}">
        <p14:creationId xmlns:p14="http://schemas.microsoft.com/office/powerpoint/2010/main" val="128456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b="1" dirty="0">
                <a:cs typeface="Helvetica" pitchFamily="34"/>
              </a:rPr>
              <a:t>Sexualisierte Gewalt ohne Körperkontakt</a:t>
            </a:r>
          </a:p>
          <a:p>
            <a:pPr marL="0" lvl="0" indent="0">
              <a:spcAft>
                <a:spcPts val="1800"/>
              </a:spcAft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800" i="1" dirty="0">
                <a:cs typeface="Helvetica" pitchFamily="34"/>
              </a:rPr>
              <a:t>z.B. sexistische Witze, sexuell anzügliche Bemerkungen, </a:t>
            </a:r>
            <a:r>
              <a:rPr lang="de-DE" sz="1800" i="1" dirty="0"/>
              <a:t>Mitteilungen/ Bildnachrichten mit sexuellem Inhalt, Exhibitionismus...</a:t>
            </a:r>
          </a:p>
          <a:p>
            <a:pPr marL="0" lvl="0" indent="0"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b="1" dirty="0">
                <a:cs typeface="Helvetica" pitchFamily="34"/>
              </a:rPr>
              <a:t>Sexuelle Grenzverletzungen</a:t>
            </a:r>
          </a:p>
          <a:p>
            <a:pPr marL="0" lvl="0" indent="0">
              <a:spcAft>
                <a:spcPts val="1800"/>
              </a:spcAft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800" i="1" dirty="0">
                <a:cs typeface="Helvetica" pitchFamily="34"/>
              </a:rPr>
              <a:t>z.B. unangemessene Berührungen/ Massagen, sich vor anderen ausziehen oder exhibitionieren, betroffene Person auffordern, mit ihr </a:t>
            </a:r>
            <a:r>
              <a:rPr lang="de-DE" sz="1800" i="1" dirty="0"/>
              <a:t>alleine zu sein ...</a:t>
            </a:r>
          </a:p>
          <a:p>
            <a:pPr marL="0" lvl="0" indent="0"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b="1" dirty="0">
                <a:cs typeface="Helvetica" pitchFamily="34"/>
              </a:rPr>
              <a:t>Sexualisierte Gewalt mit Körperkontakt</a:t>
            </a:r>
          </a:p>
          <a:p>
            <a:pPr marL="0" lvl="0" indent="0"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800" i="1" dirty="0">
                <a:cs typeface="Helvetica" pitchFamily="34"/>
              </a:rPr>
              <a:t>z.B. Küsse, sexuelle Berührungen, versuchter Sex sowie Sex mit </a:t>
            </a:r>
            <a:r>
              <a:rPr lang="de-DE" sz="1800" i="1" dirty="0"/>
              <a:t>Penetration (gegen den Willen der Betroffenen) ... </a:t>
            </a:r>
            <a:endParaRPr lang="de-DE" sz="1200" dirty="0">
              <a:solidFill>
                <a:srgbClr val="FF0000"/>
              </a:solidFill>
            </a:endParaRP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Formen sexualisierter Gewalt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094512" y="5864553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050" i="1" dirty="0">
                <a:latin typeface="Arial Narrow" panose="020B0606020202030204" pitchFamily="34" charset="0"/>
              </a:rPr>
              <a:t>Quelle: Jud A. (2015)</a:t>
            </a:r>
          </a:p>
        </p:txBody>
      </p:sp>
    </p:spTree>
    <p:extLst>
      <p:ext uri="{BB962C8B-B14F-4D97-AF65-F5344CB8AC3E}">
        <p14:creationId xmlns:p14="http://schemas.microsoft.com/office/powerpoint/2010/main" val="3140612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Rechtliche </a:t>
            </a:r>
            <a:r>
              <a:rPr lang="de-DE" dirty="0" err="1"/>
              <a:t>grundlagen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ln w="38100">
            <a:solidFill>
              <a:srgbClr val="E22019"/>
            </a:solidFill>
          </a:ln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de-DE" sz="2000" b="1" dirty="0"/>
              <a:t>§ Strafrechtlich relevantes Verhalten</a:t>
            </a:r>
          </a:p>
          <a:p>
            <a:pPr lvl="0">
              <a:buNone/>
            </a:pPr>
            <a:r>
              <a:rPr lang="de-DE" sz="1500" dirty="0"/>
              <a:t>(§174 - §184i StGB)</a:t>
            </a:r>
          </a:p>
          <a:p>
            <a:pPr lvl="0"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de-DE" sz="1500" dirty="0">
              <a:solidFill>
                <a:srgbClr val="2F2F2F"/>
              </a:solidFill>
            </a:endParaRPr>
          </a:p>
          <a:p>
            <a:pPr lvl="0"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500" dirty="0">
                <a:solidFill>
                  <a:srgbClr val="2F2F2F"/>
                </a:solidFill>
              </a:rPr>
              <a:t>im engeren Sinne:</a:t>
            </a:r>
          </a:p>
          <a:p>
            <a:pPr marL="0" lvl="0" indent="0">
              <a:buNone/>
              <a:tabLst>
                <a:tab pos="0" algn="l"/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r>
              <a:rPr lang="de-DE" sz="1500" b="1" i="1" dirty="0">
                <a:solidFill>
                  <a:srgbClr val="2F2F2F"/>
                </a:solidFill>
                <a:cs typeface="Helvetica" pitchFamily="34"/>
              </a:rPr>
              <a:t>Die Nötigung zu sexuellen Handlungen mit Gewalt, durch Drohung mit gegenwärtiger Gefahr für Leib und Leben oder unter Ausnutzung einer Lage, in der das Opfer dem Täter schutzlos ausgeliefert ist.</a:t>
            </a:r>
          </a:p>
          <a:p>
            <a:endParaRPr lang="de-DE" sz="1800" dirty="0"/>
          </a:p>
        </p:txBody>
      </p:sp>
      <p:sp>
        <p:nvSpPr>
          <p:cNvPr id="5" name="Textplatzhalter 4"/>
          <p:cNvSpPr>
            <a:spLocks noGrp="1"/>
          </p:cNvSpPr>
          <p:nvPr>
            <p:ph sz="half" idx="2"/>
          </p:nvPr>
        </p:nvSpPr>
        <p:spPr>
          <a:ln w="38100">
            <a:solidFill>
              <a:srgbClr val="E22019"/>
            </a:solidFill>
          </a:ln>
        </p:spPr>
        <p:txBody>
          <a:bodyPr>
            <a:no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de-DE" sz="2000" b="1" dirty="0"/>
              <a:t>Grenzverletzungen in der „Grauzone“</a:t>
            </a:r>
          </a:p>
          <a:p>
            <a:pPr marL="0" lvl="0" indent="0">
              <a:buNone/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r>
              <a:rPr lang="de-DE" sz="1500" dirty="0">
                <a:solidFill>
                  <a:srgbClr val="474747"/>
                </a:solidFill>
                <a:cs typeface="Helvetica" pitchFamily="34"/>
              </a:rPr>
              <a:t>Sex. Gewalt im weiteren Sinne</a:t>
            </a:r>
          </a:p>
          <a:p>
            <a:pPr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500" dirty="0">
                <a:solidFill>
                  <a:srgbClr val="474747"/>
                </a:solidFill>
                <a:cs typeface="Helvetica" pitchFamily="34"/>
              </a:rPr>
              <a:t>strafrechtlich (zum Teil) nicht relevant</a:t>
            </a:r>
          </a:p>
          <a:p>
            <a:pPr>
              <a:spcAft>
                <a:spcPts val="12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500" dirty="0">
                <a:solidFill>
                  <a:srgbClr val="474747"/>
                </a:solidFill>
                <a:cs typeface="Helvetica" pitchFamily="34"/>
              </a:rPr>
              <a:t>möglicherweise „Vorbereitungs-handlungen“</a:t>
            </a:r>
          </a:p>
          <a:p>
            <a:pPr lvl="0"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500" b="1" dirty="0">
                <a:solidFill>
                  <a:srgbClr val="474747"/>
                </a:solidFill>
                <a:cs typeface="Helvetica" pitchFamily="34"/>
              </a:rPr>
              <a:t>Sexuelle Belästigung:</a:t>
            </a:r>
          </a:p>
          <a:p>
            <a:pPr marL="0" lvl="0" indent="0">
              <a:buNone/>
              <a:tabLst>
                <a:tab pos="711200" algn="l"/>
                <a:tab pos="1065213" algn="l"/>
                <a:tab pos="1420813" algn="l"/>
                <a:tab pos="1778000" algn="l"/>
                <a:tab pos="2133600" algn="l"/>
                <a:tab pos="2487613" algn="l"/>
                <a:tab pos="2843213" algn="l"/>
                <a:tab pos="3200400" algn="l"/>
                <a:tab pos="3556000" algn="l"/>
                <a:tab pos="3911600" algn="l"/>
                <a:tab pos="4265613" algn="l"/>
              </a:tabLst>
            </a:pPr>
            <a:r>
              <a:rPr lang="de-DE" sz="1500" dirty="0">
                <a:solidFill>
                  <a:srgbClr val="464646"/>
                </a:solidFill>
                <a:cs typeface="Helvetica" pitchFamily="34"/>
              </a:rPr>
              <a:t>Geschlechtsbezogene oder </a:t>
            </a:r>
            <a:r>
              <a:rPr lang="de-DE" sz="1500" dirty="0" err="1">
                <a:solidFill>
                  <a:srgbClr val="464646"/>
                </a:solidFill>
                <a:cs typeface="Helvetica" pitchFamily="34"/>
              </a:rPr>
              <a:t>sexuali-sierende</a:t>
            </a:r>
            <a:r>
              <a:rPr lang="de-DE" sz="1500" dirty="0">
                <a:solidFill>
                  <a:srgbClr val="464646"/>
                </a:solidFill>
                <a:cs typeface="Helvetica" pitchFamily="34"/>
              </a:rPr>
              <a:t> Übergriffe durch Worte, Gesten, Bilder oder Handlungen mit oder ohne direkten Körperkontakt.</a:t>
            </a:r>
          </a:p>
          <a:p>
            <a:pPr lvl="0"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endParaRPr lang="de-DE" sz="600" i="1" dirty="0">
              <a:solidFill>
                <a:srgbClr val="2D2E2E"/>
              </a:solidFill>
              <a:cs typeface="Helvetica" pitchFamily="34"/>
            </a:endParaRPr>
          </a:p>
          <a:p>
            <a:pPr marL="0" lvl="0" indent="0">
              <a:buNone/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900" i="1" dirty="0">
                <a:solidFill>
                  <a:schemeClr val="tx1"/>
                </a:solidFill>
                <a:cs typeface="Helvetica" pitchFamily="34"/>
              </a:rPr>
              <a:t>(</a:t>
            </a:r>
            <a:r>
              <a:rPr lang="de-DE" sz="900" dirty="0">
                <a:solidFill>
                  <a:schemeClr val="tx1"/>
                </a:solidFill>
              </a:rPr>
              <a:t>in Anlehnung an Baer, S. </a:t>
            </a:r>
            <a:r>
              <a:rPr lang="de-DE" sz="900">
                <a:solidFill>
                  <a:schemeClr val="tx1"/>
                </a:solidFill>
              </a:rPr>
              <a:t>(2002))</a:t>
            </a:r>
            <a:endParaRPr lang="de-DE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937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/>
              <a:t>Erfahrungen sexualisierter Gewalt im Sport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Sexualisierte </a:t>
            </a:r>
            <a:r>
              <a:rPr lang="de-DE" dirty="0" err="1"/>
              <a:t>gewalt</a:t>
            </a:r>
            <a:r>
              <a:rPr lang="de-DE" dirty="0"/>
              <a:t> im </a:t>
            </a:r>
            <a:r>
              <a:rPr lang="de-DE" dirty="0" err="1"/>
              <a:t>sport</a:t>
            </a:r>
            <a:r>
              <a:rPr lang="de-DE" dirty="0"/>
              <a:t> – „</a:t>
            </a:r>
            <a:r>
              <a:rPr lang="de-DE" dirty="0" err="1"/>
              <a:t>safe</a:t>
            </a:r>
            <a:r>
              <a:rPr lang="de-DE" dirty="0"/>
              <a:t> </a:t>
            </a:r>
            <a:r>
              <a:rPr lang="de-DE" dirty="0" err="1"/>
              <a:t>sport</a:t>
            </a:r>
            <a:r>
              <a:rPr lang="de-DE" dirty="0"/>
              <a:t>“</a:t>
            </a:r>
          </a:p>
        </p:txBody>
      </p:sp>
      <p:graphicFrame>
        <p:nvGraphicFramePr>
          <p:cNvPr id="7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456527"/>
              </p:ext>
            </p:extLst>
          </p:nvPr>
        </p:nvGraphicFramePr>
        <p:xfrm>
          <a:off x="457199" y="2132856"/>
          <a:ext cx="7530203" cy="4506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425594" y="5805264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050" i="1" dirty="0">
                <a:latin typeface="Arial Narrow" panose="020B0606020202030204" pitchFamily="34" charset="0"/>
              </a:rPr>
              <a:t>Quelle: </a:t>
            </a:r>
            <a:r>
              <a:rPr lang="de-DE" sz="1050" i="1" dirty="0" err="1">
                <a:latin typeface="Arial Narrow" panose="020B0606020202030204" pitchFamily="34" charset="0"/>
              </a:rPr>
              <a:t>Rulofs</a:t>
            </a:r>
            <a:r>
              <a:rPr lang="de-DE" sz="1050" i="1" dirty="0">
                <a:latin typeface="Arial Narrow" panose="020B0606020202030204" pitchFamily="34" charset="0"/>
              </a:rPr>
              <a:t> B. et al. (2017)</a:t>
            </a:r>
          </a:p>
        </p:txBody>
      </p:sp>
    </p:spTree>
    <p:extLst>
      <p:ext uri="{BB962C8B-B14F-4D97-AF65-F5344CB8AC3E}">
        <p14:creationId xmlns:p14="http://schemas.microsoft.com/office/powerpoint/2010/main" val="3787737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36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Erfahrungen sexualisierter Gewalt im Sport nach Subgruppen</a:t>
            </a:r>
            <a:endParaRPr lang="de-DE" sz="2400" b="1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Sexualisierte </a:t>
            </a:r>
            <a:r>
              <a:rPr lang="de-DE" dirty="0" err="1"/>
              <a:t>gewalt</a:t>
            </a:r>
            <a:r>
              <a:rPr lang="de-DE" dirty="0"/>
              <a:t> im </a:t>
            </a:r>
            <a:r>
              <a:rPr lang="de-DE" dirty="0" err="1"/>
              <a:t>sport</a:t>
            </a:r>
            <a:r>
              <a:rPr lang="de-DE" dirty="0"/>
              <a:t> – „</a:t>
            </a:r>
            <a:r>
              <a:rPr lang="de-DE" dirty="0" err="1"/>
              <a:t>safe</a:t>
            </a:r>
            <a:r>
              <a:rPr lang="de-DE" dirty="0"/>
              <a:t> </a:t>
            </a:r>
            <a:r>
              <a:rPr lang="de-DE" dirty="0" err="1"/>
              <a:t>sport</a:t>
            </a:r>
            <a:r>
              <a:rPr lang="de-DE" dirty="0"/>
              <a:t>“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816369"/>
            <a:ext cx="7056784" cy="3667241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57200" y="6483610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050" i="1" dirty="0">
                <a:latin typeface="Arial Narrow" panose="020B0606020202030204" pitchFamily="34" charset="0"/>
              </a:rPr>
              <a:t>Quelle: </a:t>
            </a:r>
            <a:r>
              <a:rPr lang="de-DE" sz="1050" i="1" dirty="0" err="1">
                <a:latin typeface="Arial Narrow" panose="020B0606020202030204" pitchFamily="34" charset="0"/>
              </a:rPr>
              <a:t>Rulofs</a:t>
            </a:r>
            <a:r>
              <a:rPr lang="de-DE" sz="1050" i="1" dirty="0">
                <a:latin typeface="Arial Narrow" panose="020B0606020202030204" pitchFamily="34" charset="0"/>
              </a:rPr>
              <a:t> B. et al. (2017)</a:t>
            </a:r>
          </a:p>
        </p:txBody>
      </p:sp>
    </p:spTree>
    <p:extLst>
      <p:ext uri="{BB962C8B-B14F-4D97-AF65-F5344CB8AC3E}">
        <p14:creationId xmlns:p14="http://schemas.microsoft.com/office/powerpoint/2010/main" val="2524930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36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200" b="1" dirty="0"/>
              <a:t>Häufigkeit von Gewalterfahrungen insgesamt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Sexualisierte </a:t>
            </a:r>
            <a:r>
              <a:rPr lang="de-DE" dirty="0" err="1"/>
              <a:t>gewalt</a:t>
            </a:r>
            <a:r>
              <a:rPr lang="de-DE" dirty="0"/>
              <a:t> im </a:t>
            </a:r>
            <a:r>
              <a:rPr lang="de-DE" dirty="0" err="1"/>
              <a:t>sport</a:t>
            </a:r>
            <a:r>
              <a:rPr lang="de-DE" dirty="0"/>
              <a:t> – „</a:t>
            </a:r>
            <a:r>
              <a:rPr lang="de-DE" dirty="0" err="1"/>
              <a:t>safe</a:t>
            </a:r>
            <a:r>
              <a:rPr lang="de-DE" dirty="0"/>
              <a:t> </a:t>
            </a:r>
            <a:r>
              <a:rPr lang="de-DE" dirty="0" err="1"/>
              <a:t>sport</a:t>
            </a:r>
            <a:r>
              <a:rPr lang="de-DE" dirty="0"/>
              <a:t>“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2">
            <a:lum/>
            <a:alphaModFix/>
          </a:blip>
          <a:srcRect t="13332" r="998"/>
          <a:stretch/>
        </p:blipFill>
        <p:spPr>
          <a:xfrm>
            <a:off x="457200" y="2127126"/>
            <a:ext cx="7139136" cy="3941541"/>
          </a:xfrm>
          <a:prstGeom prst="rect">
            <a:avLst/>
          </a:prstGeom>
          <a:noFill/>
        </p:spPr>
      </p:pic>
      <p:sp>
        <p:nvSpPr>
          <p:cNvPr id="8" name="Textfeld 7"/>
          <p:cNvSpPr txBox="1"/>
          <p:nvPr/>
        </p:nvSpPr>
        <p:spPr>
          <a:xfrm>
            <a:off x="457200" y="6237312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  <a:tabLst>
                <a:tab pos="355680" algn="l"/>
                <a:tab pos="711360" algn="l"/>
                <a:tab pos="1066680" algn="l"/>
                <a:tab pos="1422359" algn="l"/>
                <a:tab pos="1778040" algn="l"/>
                <a:tab pos="2133720" algn="l"/>
                <a:tab pos="2489040" algn="l"/>
                <a:tab pos="2844720" algn="l"/>
                <a:tab pos="3200400" algn="l"/>
                <a:tab pos="3556080" algn="l"/>
                <a:tab pos="3911760" algn="l"/>
                <a:tab pos="4267080" algn="l"/>
              </a:tabLst>
            </a:pPr>
            <a:r>
              <a:rPr lang="de-DE" sz="1050" i="1" dirty="0">
                <a:latin typeface="Arial Narrow" panose="020B0606020202030204" pitchFamily="34" charset="0"/>
              </a:rPr>
              <a:t>Quelle: </a:t>
            </a:r>
            <a:r>
              <a:rPr lang="de-DE" sz="1050" i="1" dirty="0" err="1">
                <a:latin typeface="Arial Narrow" panose="020B0606020202030204" pitchFamily="34" charset="0"/>
              </a:rPr>
              <a:t>Rulofs</a:t>
            </a:r>
            <a:r>
              <a:rPr lang="de-DE" sz="1050" i="1" dirty="0">
                <a:latin typeface="Arial Narrow" panose="020B0606020202030204" pitchFamily="34" charset="0"/>
              </a:rPr>
              <a:t> B. et al. (2017)</a:t>
            </a:r>
          </a:p>
        </p:txBody>
      </p:sp>
    </p:spTree>
    <p:extLst>
      <p:ext uri="{BB962C8B-B14F-4D97-AF65-F5344CB8AC3E}">
        <p14:creationId xmlns:p14="http://schemas.microsoft.com/office/powerpoint/2010/main" val="109591091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1_KijuVorlage_Ambulanz_02 1">
    <a:dk1>
      <a:srgbClr val="000000"/>
    </a:dk1>
    <a:lt1>
      <a:srgbClr val="FFFFFF"/>
    </a:lt1>
    <a:dk2>
      <a:srgbClr val="000000"/>
    </a:dk2>
    <a:lt2>
      <a:srgbClr val="777777"/>
    </a:lt2>
    <a:accent1>
      <a:srgbClr val="FFCC00"/>
    </a:accent1>
    <a:accent2>
      <a:srgbClr val="FFE682"/>
    </a:accent2>
    <a:accent3>
      <a:srgbClr val="FFFFFF"/>
    </a:accent3>
    <a:accent4>
      <a:srgbClr val="000000"/>
    </a:accent4>
    <a:accent5>
      <a:srgbClr val="FFE2AA"/>
    </a:accent5>
    <a:accent6>
      <a:srgbClr val="E7D075"/>
    </a:accent6>
    <a:hlink>
      <a:srgbClr val="D26E00"/>
    </a:hlink>
    <a:folHlink>
      <a:srgbClr val="FF9933"/>
    </a:folHlink>
  </a:clrScheme>
  <a:fontScheme name="1_KijuVorlage_Ambulanz_02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1569</Words>
  <Application>Microsoft Office PowerPoint</Application>
  <PresentationFormat>Bildschirmpräsentation (4:3)</PresentationFormat>
  <Paragraphs>194</Paragraphs>
  <Slides>26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4" baseType="lpstr">
      <vt:lpstr>Dotum</vt:lpstr>
      <vt:lpstr>Arial</vt:lpstr>
      <vt:lpstr>Arial Narrow</vt:lpstr>
      <vt:lpstr>ArialNarrow</vt:lpstr>
      <vt:lpstr>Calibri</vt:lpstr>
      <vt:lpstr>Roboto Condensed</vt:lpstr>
      <vt:lpstr>Wingdings 3</vt:lpstr>
      <vt:lpstr>Larissa</vt:lpstr>
      <vt:lpstr>Prävention  sexualisierter gewalt  im sport</vt:lpstr>
      <vt:lpstr>PSg – eine einführung</vt:lpstr>
      <vt:lpstr>Warum beschäftigen wir uns mit dem Thema PSG?</vt:lpstr>
      <vt:lpstr>Was ist sexualisierte gewalt?</vt:lpstr>
      <vt:lpstr>Formen sexualisierter Gewalt</vt:lpstr>
      <vt:lpstr>Rechtliche grundlagen</vt:lpstr>
      <vt:lpstr>Sexualisierte gewalt im sport – „safe sport“</vt:lpstr>
      <vt:lpstr>Sexualisierte gewalt im sport – „safe sport“</vt:lpstr>
      <vt:lpstr>Sexualisierte gewalt im sport – „safe sport“</vt:lpstr>
      <vt:lpstr>Sexualisierte gewalt im sport – „safe sport“</vt:lpstr>
      <vt:lpstr>Sexualisierte gewalt im sport – „safe sport“</vt:lpstr>
      <vt:lpstr>Was kennzeichnet die Situationen?</vt:lpstr>
      <vt:lpstr>Welche Folgen hat es für die Opfer?</vt:lpstr>
      <vt:lpstr>Wer sind Täter*innen?</vt:lpstr>
      <vt:lpstr>Sensibilisierung für Situationen</vt:lpstr>
      <vt:lpstr>Wann könnt ihr damit in Berührung kommen?</vt:lpstr>
      <vt:lpstr>Interventionsleitfaden</vt:lpstr>
      <vt:lpstr>Interventionsleitfaden</vt:lpstr>
      <vt:lpstr>Interventionsleitfaden</vt:lpstr>
      <vt:lpstr>Interventionsleitfaden</vt:lpstr>
      <vt:lpstr>Was macht der LV/Verein? (entspr. Ergänzen)</vt:lpstr>
      <vt:lpstr>Psg im online-kurs </vt:lpstr>
      <vt:lpstr>PowerPoint-Präsentation</vt:lpstr>
      <vt:lpstr>Literaturverzeichnis</vt:lpstr>
      <vt:lpstr>Literaturverzeichnis</vt:lpstr>
      <vt:lpstr>PowerPoint-Präsentation</vt:lpstr>
    </vt:vector>
  </TitlesOfParts>
  <Company>DLV Darmstadt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Cloessner, Carina</dc:creator>
  <cp:lastModifiedBy>Walter, Nicolas</cp:lastModifiedBy>
  <cp:revision>181</cp:revision>
  <cp:lastPrinted>2017-02-14T13:29:12Z</cp:lastPrinted>
  <dcterms:created xsi:type="dcterms:W3CDTF">2016-10-12T07:33:25Z</dcterms:created>
  <dcterms:modified xsi:type="dcterms:W3CDTF">2020-10-28T19:38:36Z</dcterms:modified>
</cp:coreProperties>
</file>