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58" r:id="rId4"/>
    <p:sldId id="260" r:id="rId5"/>
    <p:sldId id="262" r:id="rId6"/>
    <p:sldId id="261" r:id="rId7"/>
    <p:sldId id="263" r:id="rId8"/>
    <p:sldId id="264" r:id="rId9"/>
    <p:sldId id="266" r:id="rId10"/>
    <p:sldId id="267" r:id="rId11"/>
    <p:sldId id="265" r:id="rId12"/>
    <p:sldId id="268" r:id="rId13"/>
    <p:sldId id="27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9" r:id="rId22"/>
    <p:sldId id="285" r:id="rId23"/>
    <p:sldId id="283" r:id="rId24"/>
    <p:sldId id="280" r:id="rId25"/>
    <p:sldId id="282" r:id="rId26"/>
    <p:sldId id="281" r:id="rId27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z, Katharina" initials="SK" lastIdx="2" clrIdx="0">
    <p:extLst>
      <p:ext uri="{19B8F6BF-5375-455C-9EA6-DF929625EA0E}">
        <p15:presenceInfo xmlns:p15="http://schemas.microsoft.com/office/powerpoint/2012/main" userId="S-1-5-21-725345543-1897051121-839522115-2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434"/>
    <a:srgbClr val="E22019"/>
    <a:srgbClr val="989898"/>
    <a:srgbClr val="D9D9D9"/>
    <a:srgbClr val="D4F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5" d="100"/>
          <a:sy n="65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934" y="-96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144354178834831E-3"/>
          <c:y val="1.2080088513757251E-2"/>
          <c:w val="0.52645421194335351"/>
          <c:h val="0.72774567689899006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dPt>
            <c:idx val="0"/>
            <c:bubble3D val="0"/>
            <c:spPr>
              <a:solidFill>
                <a:srgbClr val="FFE682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8A-41FB-919C-439210C9D7FE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8A-41FB-919C-439210C9D7FE}"/>
              </c:ext>
            </c:extLst>
          </c:dPt>
          <c:dPt>
            <c:idx val="2"/>
            <c:bubble3D val="0"/>
            <c:spPr>
              <a:solidFill>
                <a:srgbClr val="FFE682">
                  <a:lumMod val="50000"/>
                </a:srgb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8A-41FB-919C-439210C9D7FE}"/>
              </c:ext>
            </c:extLst>
          </c:dPt>
          <c:dPt>
            <c:idx val="3"/>
            <c:bubble3D val="0"/>
            <c:spPr>
              <a:solidFill>
                <a:srgbClr val="777777">
                  <a:lumMod val="60000"/>
                  <a:lumOff val="40000"/>
                </a:srgb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8A-41FB-919C-439210C9D7FE}"/>
              </c:ext>
            </c:extLst>
          </c:dPt>
          <c:dLbls>
            <c:dLbl>
              <c:idx val="2"/>
              <c:layout>
                <c:manualLayout>
                  <c:x val="-5.9206071077019924E-2"/>
                  <c:y val="-5.65401408975867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8A-41FB-919C-439210C9D7F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8A-41FB-919C-439210C9D7FE}"/>
                </c:ext>
              </c:extLst>
            </c:dLbl>
            <c:spPr>
              <a:noFill/>
              <a:ln w="17363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Sexualisierte Gewalt ohne Körperkontakt</c:v>
                </c:pt>
                <c:pt idx="1">
                  <c:v>Sexuelle Grenzverletzungen</c:v>
                </c:pt>
                <c:pt idx="2">
                  <c:v>Sexualisierte Gewalt mit Körperkontakt</c:v>
                </c:pt>
                <c:pt idx="3">
                  <c:v>Kein Ereignis sexualisierter Gewalt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0.16000000000000009</c:v>
                </c:pt>
                <c:pt idx="1">
                  <c:v>0.17900000000000021</c:v>
                </c:pt>
                <c:pt idx="2">
                  <c:v>3.3000000000000002E-2</c:v>
                </c:pt>
                <c:pt idx="3">
                  <c:v>0.628000000000001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48A-41FB-919C-439210C9D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7386">
          <a:noFill/>
        </a:ln>
      </c:spPr>
    </c:plotArea>
    <c:legend>
      <c:legendPos val="b"/>
      <c:layout>
        <c:manualLayout>
          <c:xMode val="edge"/>
          <c:yMode val="edge"/>
          <c:x val="0.40834957731969201"/>
          <c:y val="0.63109521316505224"/>
          <c:w val="0.58721237197055254"/>
          <c:h val="0.24641554286966633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>
          <a:latin typeface="+mn-lt"/>
          <a:cs typeface="Calibri" panose="020F0502020204030204" pitchFamily="34" charset="0"/>
        </a:defRPr>
      </a:pPr>
      <a:endParaRPr lang="de-DE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0T12:18:39.226" idx="1">
    <p:pos x="5469" y="3087"/>
    <p:text>Ich habe keine direkten Ergebnisse zum Voice-Projekt gefunden. Die Quellenangabe bezieht sich von dem her nur auf die PPT der dsj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4A19-3100-C443-A3B1-AA48C77ED0E1}" type="datetimeFigureOut"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6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0875-C2CD-9D43-805D-CADA5057ED5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694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A55D1-137D-4863-9824-A771B540E2D5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B5C5B-69AE-467B-BE1F-8DBEDB8CC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00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B5C5B-69AE-467B-BE1F-8DBEDB8CCFB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89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B5C5B-69AE-467B-BE1F-8DBEDB8CCFB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65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Gleichschenkliges Dreieck 3"/>
          <p:cNvSpPr/>
          <p:nvPr userDrawn="1"/>
        </p:nvSpPr>
        <p:spPr>
          <a:xfrm rot="10423249">
            <a:off x="-3557427" y="1001733"/>
            <a:ext cx="16171774" cy="10240941"/>
          </a:xfrm>
          <a:prstGeom prst="triangle">
            <a:avLst>
              <a:gd name="adj" fmla="val 49873"/>
            </a:avLst>
          </a:prstGeom>
          <a:solidFill>
            <a:srgbClr val="D4F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975247"/>
            <a:ext cx="7772400" cy="1470025"/>
          </a:xfrm>
          <a:noFill/>
        </p:spPr>
        <p:txBody>
          <a:bodyPr>
            <a:normAutofit/>
          </a:bodyPr>
          <a:lstStyle>
            <a:lvl1pPr algn="ctr">
              <a:defRPr sz="3600" b="1" i="0" spc="60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 b="0" i="0" cap="all" spc="600" baseline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Ellipse 16"/>
          <p:cNvSpPr/>
          <p:nvPr userDrawn="1"/>
        </p:nvSpPr>
        <p:spPr>
          <a:xfrm>
            <a:off x="6768752" y="-78319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6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47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Gleichschenkliges Dreieck 3"/>
          <p:cNvSpPr/>
          <p:nvPr userDrawn="1"/>
        </p:nvSpPr>
        <p:spPr>
          <a:xfrm rot="10423249">
            <a:off x="-3557427" y="1001733"/>
            <a:ext cx="16171774" cy="10240941"/>
          </a:xfrm>
          <a:prstGeom prst="triangle">
            <a:avLst>
              <a:gd name="adj" fmla="val 49873"/>
            </a:avLst>
          </a:prstGeom>
          <a:solidFill>
            <a:srgbClr val="D4F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975247"/>
            <a:ext cx="7772400" cy="1470025"/>
          </a:xfrm>
          <a:noFill/>
        </p:spPr>
        <p:txBody>
          <a:bodyPr>
            <a:normAutofit/>
          </a:bodyPr>
          <a:lstStyle>
            <a:lvl1pPr algn="ctr">
              <a:defRPr sz="3600" b="1" i="0" cap="none" spc="600" baseline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 b="0" i="0" cap="none" spc="600" baseline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Ellipse 16"/>
          <p:cNvSpPr/>
          <p:nvPr userDrawn="1"/>
        </p:nvSpPr>
        <p:spPr>
          <a:xfrm>
            <a:off x="6768752" y="-78319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932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cap="none" spc="300" baseline="0">
                <a:solidFill>
                  <a:srgbClr val="333434"/>
                </a:solidFill>
              </a:defRPr>
            </a:lvl1pPr>
            <a:lvl2pPr>
              <a:defRPr>
                <a:solidFill>
                  <a:srgbClr val="333434"/>
                </a:solidFill>
              </a:defRPr>
            </a:lvl2pPr>
            <a:lvl3pPr>
              <a:defRPr>
                <a:solidFill>
                  <a:srgbClr val="333434"/>
                </a:solidFill>
              </a:defRPr>
            </a:lvl3pPr>
            <a:lvl4pPr>
              <a:defRPr>
                <a:solidFill>
                  <a:srgbClr val="333434"/>
                </a:solidFill>
              </a:defRPr>
            </a:lvl4pPr>
            <a:lvl5pPr>
              <a:defRPr>
                <a:solidFill>
                  <a:srgbClr val="333434"/>
                </a:solidFill>
              </a:defRPr>
            </a:lvl5pPr>
          </a:lstStyle>
          <a:p>
            <a:pPr lvl="0"/>
            <a:r>
              <a:rPr lang="de-DE" dirty="0"/>
              <a:t>Textmaster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457200" y="260648"/>
            <a:ext cx="627504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Ellipse 16"/>
          <p:cNvSpPr/>
          <p:nvPr userDrawn="1"/>
        </p:nvSpPr>
        <p:spPr>
          <a:xfrm>
            <a:off x="6768752" y="-80042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  <a:solidFill>
                <a:srgbClr val="E22019"/>
              </a:solidFill>
            </a:endParaRPr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2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152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280920" cy="1362075"/>
          </a:xfrm>
          <a:noFill/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333434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8280920" cy="1500187"/>
          </a:xfrm>
        </p:spPr>
        <p:txBody>
          <a:bodyPr anchor="b"/>
          <a:lstStyle>
            <a:lvl1pPr marL="0" indent="0">
              <a:buNone/>
              <a:defRPr sz="2000" b="0" i="0" cap="all" spc="300" baseline="0">
                <a:ln>
                  <a:noFill/>
                </a:ln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811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 cap="none" spc="300" baseline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  <a:lvl2pPr>
              <a:defRPr sz="24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2pPr>
            <a:lvl3pPr>
              <a:defRPr sz="20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3pPr>
            <a:lvl4pPr marL="1657350" indent="-285750">
              <a:buClr>
                <a:srgbClr val="D4FF45"/>
              </a:buClr>
              <a:buFont typeface="Dotum" pitchFamily="34" charset="-127"/>
              <a:buChar char="▲"/>
              <a:defRPr sz="18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4pPr>
            <a:lvl5pPr marL="2114550" indent="-285750">
              <a:buClr>
                <a:srgbClr val="D4FF45"/>
              </a:buClr>
              <a:buFont typeface="Dotum" pitchFamily="34" charset="-127"/>
              <a:buChar char="▲"/>
              <a:defRPr sz="18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 cap="none" spc="300" baseline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1pPr>
            <a:lvl2pPr>
              <a:defRPr sz="24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2pPr>
            <a:lvl3pPr>
              <a:defRPr sz="20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3pPr>
            <a:lvl4pPr marL="1657350" indent="-285750">
              <a:buClr>
                <a:srgbClr val="D4FF45"/>
              </a:buClr>
              <a:buFont typeface="Dotum" pitchFamily="34" charset="-127"/>
              <a:buChar char="▲"/>
              <a:defRPr sz="18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4pPr>
            <a:lvl5pPr marL="2114550" indent="-285750">
              <a:buClr>
                <a:srgbClr val="D4FF45"/>
              </a:buClr>
              <a:buFont typeface="Dotum" pitchFamily="34" charset="-127"/>
              <a:buChar char="▲"/>
              <a:defRPr sz="1800" b="0" i="0">
                <a:solidFill>
                  <a:srgbClr val="333434"/>
                </a:solidFill>
                <a:latin typeface="Arial Narrow" pitchFamily="34" charset="0"/>
                <a:cs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Ellipse 16"/>
          <p:cNvSpPr/>
          <p:nvPr userDrawn="1"/>
        </p:nvSpPr>
        <p:spPr>
          <a:xfrm>
            <a:off x="6768752" y="-81947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443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 cap="all" spc="600" baseline="0">
                <a:latin typeface="Arial Narrow" pitchFamily="34" charset="0"/>
                <a:cs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0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 cap="all" spc="600" baseline="0">
                <a:latin typeface="Arial Narrow" pitchFamily="34" charset="0"/>
                <a:cs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0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Ellipse 16"/>
          <p:cNvSpPr/>
          <p:nvPr userDrawn="1"/>
        </p:nvSpPr>
        <p:spPr>
          <a:xfrm>
            <a:off x="6768752" y="-81947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5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256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Ellipse 16"/>
          <p:cNvSpPr/>
          <p:nvPr userDrawn="1"/>
        </p:nvSpPr>
        <p:spPr>
          <a:xfrm>
            <a:off x="6768752" y="-81947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266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90464" y="1484784"/>
            <a:ext cx="6163072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490464" y="5367338"/>
            <a:ext cx="6163072" cy="804862"/>
          </a:xfrm>
          <a:solidFill>
            <a:srgbClr val="333434"/>
          </a:solidFill>
        </p:spPr>
        <p:txBody>
          <a:bodyPr/>
          <a:lstStyle>
            <a:lvl1pPr marL="0" indent="0" algn="ctr">
              <a:buNone/>
              <a:defRPr sz="2000" b="0" i="0" cap="all" spc="600">
                <a:solidFill>
                  <a:schemeClr val="bg1"/>
                </a:solidFill>
                <a:latin typeface="Arial Narrow" pitchFamily="34" charset="0"/>
                <a:cs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Ellipse 16"/>
          <p:cNvSpPr/>
          <p:nvPr userDrawn="1"/>
        </p:nvSpPr>
        <p:spPr>
          <a:xfrm>
            <a:off x="6768752" y="-81947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2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611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467544" y="6309320"/>
            <a:ext cx="8244000" cy="432048"/>
          </a:xfrm>
          <a:prstGeom prst="rect">
            <a:avLst/>
          </a:prstGeom>
          <a:solidFill>
            <a:srgbClr val="33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F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/>
          <p:cNvSpPr/>
          <p:nvPr userDrawn="1"/>
        </p:nvSpPr>
        <p:spPr>
          <a:xfrm rot="10423249">
            <a:off x="-3632102" y="1029651"/>
            <a:ext cx="16187250" cy="10193025"/>
          </a:xfrm>
          <a:prstGeom prst="triangle">
            <a:avLst>
              <a:gd name="adj" fmla="val 498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‚##‘‘‘‘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467544" y="6309320"/>
            <a:ext cx="82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33434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67544" y="260648"/>
            <a:ext cx="6984776" cy="1152128"/>
          </a:xfrm>
          <a:prstGeom prst="rect">
            <a:avLst/>
          </a:prstGeom>
          <a:solidFill>
            <a:srgbClr val="33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835" y="260648"/>
            <a:ext cx="6264405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Ellipse 16"/>
          <p:cNvSpPr/>
          <p:nvPr userDrawn="1"/>
        </p:nvSpPr>
        <p:spPr>
          <a:xfrm>
            <a:off x="6768752" y="-819472"/>
            <a:ext cx="2483768" cy="2484000"/>
          </a:xfrm>
          <a:prstGeom prst="ellipse">
            <a:avLst/>
          </a:prstGeom>
          <a:solidFill>
            <a:srgbClr val="E22019"/>
          </a:solidFill>
          <a:ln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22019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5076056" y="6290087"/>
            <a:ext cx="2880320" cy="237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marR="0" lvl="0" indent="0" algn="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93875" algn="r"/>
                <a:tab pos="2328863" algn="l"/>
              </a:tabLst>
              <a:defRPr/>
            </a:pPr>
            <a:r>
              <a:rPr kumimoji="0" lang="de-DE" sz="900" b="0" i="0" u="none" strike="noStrike" kern="1200" cap="all" spc="0" normalizeH="0" baseline="0" noProof="0" dirty="0">
                <a:ln>
                  <a:noFill/>
                </a:ln>
                <a:solidFill>
                  <a:srgbClr val="333434"/>
                </a:solidFill>
                <a:effectLst/>
                <a:uLnTx/>
                <a:uFillTx/>
                <a:latin typeface="Arial Narrow" pitchFamily="34" charset="0"/>
                <a:ea typeface="Calibri"/>
                <a:cs typeface="Times New Roman"/>
              </a:rPr>
              <a:t>Deutsche leichtathletik-jugend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8067864" y="6290087"/>
            <a:ext cx="64368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85725" marR="0" lvl="0" indent="0" algn="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93875" algn="r"/>
                <a:tab pos="2328863" algn="l"/>
              </a:tabLst>
              <a:defRPr kumimoji="0" sz="900" b="0" i="0" u="none" strike="noStrike" cap="all" spc="0" normalizeH="0" baseline="0">
                <a:ln>
                  <a:noFill/>
                </a:ln>
                <a:solidFill>
                  <a:srgbClr val="333434"/>
                </a:solidFill>
                <a:effectLst/>
                <a:uLnTx/>
                <a:uFillTx/>
                <a:latin typeface="Arial Narrow" pitchFamily="34" charset="0"/>
                <a:ea typeface="Calibri"/>
                <a:cs typeface="Times New Roman"/>
              </a:defRPr>
            </a:lvl1pPr>
          </a:lstStyle>
          <a:p>
            <a:pPr lvl="0"/>
            <a:fld id="{D98B4E25-B8C5-460F-BA98-4461DA5359F7}" type="datetime3">
              <a:rPr lang="de-DE" noProof="0" smtClean="0"/>
              <a:pPr lvl="0"/>
              <a:t>28/10/20</a:t>
            </a:fld>
            <a:r>
              <a:rPr lang="de-DE" noProof="0" dirty="0"/>
              <a:t>		</a:t>
            </a:r>
            <a:fld id="{DF73D1BD-943B-4EF3-ACFA-E409FA080ECD}" type="slidenum">
              <a:rPr lang="de-DE" noProof="0" smtClean="0"/>
              <a:pPr lvl="0"/>
              <a:t>‹Nr.›</a:t>
            </a:fld>
            <a:endParaRPr lang="de-DE" noProof="0" dirty="0"/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7240254" y="260647"/>
            <a:ext cx="1409826" cy="881230"/>
            <a:chOff x="7015110" y="260647"/>
            <a:chExt cx="1409826" cy="88123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58" r="25040"/>
            <a:stretch/>
          </p:blipFill>
          <p:spPr bwMode="auto">
            <a:xfrm>
              <a:off x="7017743" y="841987"/>
              <a:ext cx="1407193" cy="299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5110" y="260647"/>
              <a:ext cx="1407600" cy="564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37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kern="1200" cap="all" spc="600" baseline="0">
          <a:solidFill>
            <a:schemeClr val="bg1"/>
          </a:solidFill>
          <a:latin typeface="Arial Narrow" pitchFamily="34" charset="0"/>
          <a:ea typeface="Roboto Condensed" pitchFamily="2" charset="0"/>
          <a:cs typeface="Arial Narrow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5000"/>
        </a:lnSpc>
        <a:spcBef>
          <a:spcPct val="20000"/>
        </a:spcBef>
        <a:spcAft>
          <a:spcPts val="0"/>
        </a:spcAft>
        <a:buClr>
          <a:srgbClr val="D4FF45"/>
        </a:buClr>
        <a:buFont typeface="Wingdings 3"/>
        <a:buChar char=""/>
        <a:defRPr sz="2000" b="0" i="0" kern="1200" cap="none" spc="300" baseline="0">
          <a:solidFill>
            <a:srgbClr val="333434"/>
          </a:solidFill>
          <a:latin typeface="Arial Narrow" pitchFamily="34" charset="0"/>
          <a:ea typeface="Roboto Condensed" pitchFamily="2" charset="0"/>
          <a:cs typeface="Arial Narrow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D4FF45"/>
        </a:buClr>
        <a:buFont typeface="Dotum" pitchFamily="34" charset="-127"/>
        <a:buChar char="▲"/>
        <a:defRPr sz="1800" b="0" i="0" kern="1200" cap="none" spc="300" baseline="0">
          <a:solidFill>
            <a:srgbClr val="333434"/>
          </a:solidFill>
          <a:latin typeface="Arial Narrow" pitchFamily="34" charset="0"/>
          <a:ea typeface="Roboto Condensed" pitchFamily="2" charset="0"/>
          <a:cs typeface="Arial Narrow" pitchFamily="34" charset="0"/>
        </a:defRPr>
      </a:lvl2pPr>
      <a:lvl3pPr marL="1200150" indent="-285750" algn="l" defTabSz="914400" rtl="0" eaLnBrk="1" latinLnBrk="0" hangingPunct="1">
        <a:spcBef>
          <a:spcPct val="20000"/>
        </a:spcBef>
        <a:buClr>
          <a:srgbClr val="D4FF45"/>
        </a:buClr>
        <a:buFont typeface="Dotum" pitchFamily="34" charset="-127"/>
        <a:buChar char="▲"/>
        <a:defRPr sz="1800" b="0" i="0" kern="1200" cap="none">
          <a:solidFill>
            <a:srgbClr val="333434"/>
          </a:solidFill>
          <a:latin typeface="Arial Narrow" pitchFamily="34" charset="0"/>
          <a:ea typeface="Roboto Condensed" pitchFamily="2" charset="0"/>
          <a:cs typeface="Arial Narrow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ichtathletik.de/fileadmin/user_upload/02_TV/2020/PSG.mp4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in-raum-fuer-missbrauch.de/" TargetMode="External"/><Relationship Id="rId2" Type="http://schemas.openxmlformats.org/officeDocument/2006/relationships/hyperlink" Target="https://beauftragter-missbrauch.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j.de/kinderschutz/dsj-qualifizierungsmodul/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j.de/handlungsfelder/praevention/kinderschutz/forschungsprojekt-safe-sport/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75247"/>
            <a:ext cx="7772400" cy="1885801"/>
          </a:xfrm>
        </p:spPr>
        <p:txBody>
          <a:bodyPr>
            <a:normAutofit/>
          </a:bodyPr>
          <a:lstStyle/>
          <a:p>
            <a:r>
              <a:rPr lang="de-DE" dirty="0"/>
              <a:t>Prävention </a:t>
            </a:r>
            <a:br>
              <a:rPr lang="de-DE" dirty="0"/>
            </a:br>
            <a:r>
              <a:rPr lang="de-DE" dirty="0"/>
              <a:t>sexualisierter </a:t>
            </a:r>
            <a:r>
              <a:rPr lang="de-DE" dirty="0" err="1"/>
              <a:t>gewalt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im </a:t>
            </a:r>
            <a:r>
              <a:rPr lang="de-DE" dirty="0" err="1"/>
              <a:t>sport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72208"/>
          </a:xfrm>
        </p:spPr>
        <p:txBody>
          <a:bodyPr>
            <a:normAutofit/>
          </a:bodyPr>
          <a:lstStyle/>
          <a:p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95839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2400" b="1" dirty="0"/>
              <a:t>Kontext der Ereignisse (Mehrfachnennungen möglich)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Sexualisierte </a:t>
            </a:r>
            <a:r>
              <a:rPr lang="de-DE" dirty="0" err="1"/>
              <a:t>gewalt</a:t>
            </a:r>
            <a:r>
              <a:rPr lang="de-DE" dirty="0"/>
              <a:t> im </a:t>
            </a:r>
            <a:r>
              <a:rPr lang="de-DE" dirty="0" err="1"/>
              <a:t>sport</a:t>
            </a:r>
            <a:r>
              <a:rPr lang="de-DE" dirty="0"/>
              <a:t> – „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sport</a:t>
            </a:r>
            <a:r>
              <a:rPr lang="de-DE" dirty="0"/>
              <a:t>“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1098"/>
          <a:stretch/>
        </p:blipFill>
        <p:spPr>
          <a:xfrm>
            <a:off x="457200" y="2132856"/>
            <a:ext cx="7416824" cy="407049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7200" y="6203355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</p:spTree>
    <p:extLst>
      <p:ext uri="{BB962C8B-B14F-4D97-AF65-F5344CB8AC3E}">
        <p14:creationId xmlns:p14="http://schemas.microsoft.com/office/powerpoint/2010/main" val="337138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200" b="1" dirty="0"/>
              <a:t>Mit wem wird nach einer Erfahrung sexualisierter Gewalt gesprochen*?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Sexualisierte </a:t>
            </a:r>
            <a:r>
              <a:rPr lang="de-DE" dirty="0" err="1"/>
              <a:t>gewalt</a:t>
            </a:r>
            <a:r>
              <a:rPr lang="de-DE" dirty="0"/>
              <a:t> im </a:t>
            </a:r>
            <a:r>
              <a:rPr lang="de-DE" dirty="0" err="1"/>
              <a:t>sport</a:t>
            </a:r>
            <a:r>
              <a:rPr lang="de-DE" dirty="0"/>
              <a:t> – „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sport</a:t>
            </a:r>
            <a:r>
              <a:rPr lang="de-DE" dirty="0"/>
              <a:t>“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81328"/>
            <a:ext cx="6347048" cy="370573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57200" y="630932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</p:spTree>
    <p:extLst>
      <p:ext uri="{BB962C8B-B14F-4D97-AF65-F5344CB8AC3E}">
        <p14:creationId xmlns:p14="http://schemas.microsoft.com/office/powerpoint/2010/main" val="29451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2874" y="1477054"/>
            <a:ext cx="8229600" cy="4709120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de-DE" b="1" dirty="0"/>
              <a:t>Ergebnisse aus dem VOICE Projekt</a:t>
            </a:r>
          </a:p>
          <a:p>
            <a:pPr marL="0" lvl="0" indent="0">
              <a:spcAft>
                <a:spcPts val="12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dirty="0">
                <a:solidFill>
                  <a:schemeClr val="tx1"/>
                </a:solidFill>
              </a:rPr>
              <a:t>Das sportliches Umfeld ist 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dirty="0">
                <a:solidFill>
                  <a:schemeClr val="tx1"/>
                </a:solidFill>
              </a:rPr>
              <a:t>von engen Abhängigkeitsverhältnissen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dirty="0">
                <a:solidFill>
                  <a:schemeClr val="tx1"/>
                </a:solidFill>
              </a:rPr>
              <a:t>Vertrauen 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dirty="0">
                <a:solidFill>
                  <a:schemeClr val="tx1"/>
                </a:solidFill>
              </a:rPr>
              <a:t>hohem Selektionsdruck 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dirty="0">
                <a:solidFill>
                  <a:schemeClr val="tx1"/>
                </a:solidFill>
              </a:rPr>
              <a:t>einem streng disziplinierenden Umgang mit dem Körper </a:t>
            </a:r>
          </a:p>
          <a:p>
            <a:pPr marL="0" lvl="0" indent="0">
              <a:spcAft>
                <a:spcPts val="12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dirty="0">
                <a:solidFill>
                  <a:schemeClr val="tx1"/>
                </a:solidFill>
              </a:rPr>
              <a:t>geprägt.</a:t>
            </a:r>
          </a:p>
          <a:p>
            <a:pPr marL="0" indent="0" algn="ctr">
              <a:spcAft>
                <a:spcPts val="12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2400" b="1" dirty="0"/>
              <a:t>Unter diesen Bedingungen werden sexualisierte Übergriffe im Sport mitunter jahrelang verdeckt.</a:t>
            </a:r>
            <a:endParaRPr lang="de-DE" sz="3200" b="1" cap="all" dirty="0">
              <a:cs typeface="Helvetica" pitchFamily="34"/>
            </a:endParaRP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2400" b="1" cap="all" dirty="0">
              <a:cs typeface="Helvetica" pitchFamily="34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kennzeichnet die Situationen?</a:t>
            </a:r>
          </a:p>
        </p:txBody>
      </p:sp>
      <p:sp>
        <p:nvSpPr>
          <p:cNvPr id="4" name="Rechteck 3"/>
          <p:cNvSpPr/>
          <p:nvPr/>
        </p:nvSpPr>
        <p:spPr>
          <a:xfrm>
            <a:off x="452874" y="5272927"/>
            <a:ext cx="8229600" cy="936104"/>
          </a:xfrm>
          <a:prstGeom prst="rect">
            <a:avLst/>
          </a:prstGeom>
          <a:noFill/>
          <a:ln w="38100"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90186" y="4843809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(2019)</a:t>
            </a:r>
          </a:p>
        </p:txBody>
      </p:sp>
    </p:spTree>
    <p:extLst>
      <p:ext uri="{BB962C8B-B14F-4D97-AF65-F5344CB8AC3E}">
        <p14:creationId xmlns:p14="http://schemas.microsoft.com/office/powerpoint/2010/main" val="2387858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de-DE" b="1" dirty="0">
                <a:solidFill>
                  <a:schemeClr val="tx1"/>
                </a:solidFill>
              </a:rPr>
              <a:t>Ergebnisse aus dem VOICE Projekt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900" dirty="0">
                <a:solidFill>
                  <a:schemeClr val="tx1"/>
                </a:solidFill>
                <a:cs typeface="Helvetica" pitchFamily="34"/>
              </a:rPr>
              <a:t>Für die </a:t>
            </a:r>
            <a:r>
              <a:rPr lang="de-DE" sz="1900" b="1" dirty="0">
                <a:solidFill>
                  <a:schemeClr val="tx1"/>
                </a:solidFill>
                <a:cs typeface="Helvetica" pitchFamily="34"/>
              </a:rPr>
              <a:t>psychische Gesundheit</a:t>
            </a:r>
            <a:r>
              <a:rPr lang="de-DE" sz="1900" dirty="0">
                <a:solidFill>
                  <a:schemeClr val="tx1"/>
                </a:solidFill>
                <a:cs typeface="Helvetica" pitchFamily="34"/>
              </a:rPr>
              <a:t>: u.a. Scham, Depression, Angst-/Panikattacken, Alkohol- und Drogenprobleme, Suizid-versuche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900" dirty="0">
                <a:solidFill>
                  <a:schemeClr val="tx1"/>
                </a:solidFill>
                <a:cs typeface="Helvetica" pitchFamily="34"/>
              </a:rPr>
              <a:t>Für das </a:t>
            </a:r>
            <a:r>
              <a:rPr lang="de-DE" sz="1900" b="1" dirty="0">
                <a:solidFill>
                  <a:schemeClr val="tx1"/>
                </a:solidFill>
                <a:cs typeface="Helvetica" pitchFamily="34"/>
              </a:rPr>
              <a:t>soziale Leben</a:t>
            </a:r>
            <a:r>
              <a:rPr lang="de-DE" sz="1900" dirty="0">
                <a:solidFill>
                  <a:schemeClr val="tx1"/>
                </a:solidFill>
                <a:cs typeface="Helvetica" pitchFamily="34"/>
              </a:rPr>
              <a:t>: u.a. Probleme mit festen Bindungen, mangelndes Vertrauen in andere</a:t>
            </a:r>
          </a:p>
          <a:p>
            <a:pPr lvl="0"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900" dirty="0">
                <a:solidFill>
                  <a:schemeClr val="tx1"/>
                </a:solidFill>
                <a:cs typeface="Helvetica" pitchFamily="34"/>
              </a:rPr>
              <a:t>Für das </a:t>
            </a:r>
            <a:r>
              <a:rPr lang="de-DE" sz="1900" b="1" dirty="0">
                <a:solidFill>
                  <a:schemeClr val="tx1"/>
                </a:solidFill>
                <a:cs typeface="Helvetica" pitchFamily="34"/>
              </a:rPr>
              <a:t>sportliche Leben</a:t>
            </a:r>
            <a:r>
              <a:rPr lang="de-DE" sz="1900" dirty="0">
                <a:solidFill>
                  <a:schemeClr val="tx1"/>
                </a:solidFill>
                <a:cs typeface="Helvetica" pitchFamily="34"/>
              </a:rPr>
              <a:t>: u.a. reduzierte Sportmotivation, Drop-Out, Wechsel der Sportart, Vereinsaustritt</a:t>
            </a:r>
          </a:p>
          <a:p>
            <a:pPr marL="0" lvl="0" indent="0" algn="ctr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2400" b="1" cap="all" dirty="0">
                <a:cs typeface="Helvetica" pitchFamily="34"/>
              </a:rPr>
              <a:t>Junge Athlet/-innen – eine belastete und besonders zu schützende Gruppe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Folgen hat es für die Opfer?</a:t>
            </a:r>
          </a:p>
        </p:txBody>
      </p:sp>
      <p:sp>
        <p:nvSpPr>
          <p:cNvPr id="4" name="Rechteck 3"/>
          <p:cNvSpPr/>
          <p:nvPr/>
        </p:nvSpPr>
        <p:spPr>
          <a:xfrm>
            <a:off x="452874" y="5214342"/>
            <a:ext cx="8229600" cy="936104"/>
          </a:xfrm>
          <a:prstGeom prst="rect">
            <a:avLst/>
          </a:prstGeom>
          <a:noFill/>
          <a:ln w="38100"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90186" y="4901135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Lamby E., Schröer M. (2019)</a:t>
            </a:r>
          </a:p>
        </p:txBody>
      </p:sp>
    </p:spTree>
    <p:extLst>
      <p:ext uri="{BB962C8B-B14F-4D97-AF65-F5344CB8AC3E}">
        <p14:creationId xmlns:p14="http://schemas.microsoft.com/office/powerpoint/2010/main" val="1909574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29185"/>
          </a:xfrm>
        </p:spPr>
        <p:txBody>
          <a:bodyPr>
            <a:normAutofit fontScale="70000" lnSpcReduction="20000"/>
          </a:bodyPr>
          <a:lstStyle/>
          <a:p>
            <a:pPr lvl="0">
              <a:spcAft>
                <a:spcPts val="600"/>
              </a:spcAft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Motiv ist die Machtausübung mit dem Mittel der Sexualität</a:t>
            </a:r>
          </a:p>
          <a:p>
            <a:pPr lvl="0">
              <a:spcAft>
                <a:spcPts val="600"/>
              </a:spcAft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91% der Verursacher/innen ist männlich</a:t>
            </a:r>
          </a:p>
          <a:p>
            <a:pPr lvl="0">
              <a:spcAft>
                <a:spcPts val="600"/>
              </a:spcAft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81% ist älter als 17 Jahre, 17% zwischen 14 und 17 Jahren</a:t>
            </a:r>
          </a:p>
          <a:p>
            <a:pPr lvl="0"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Nicht zu unterschätzen ist sexualisierte Gewalt unter Kindern und Jugendlichen (peer-Gewalt) sowie sexualisierte Gewalt unter Erwachsenen</a:t>
            </a:r>
          </a:p>
          <a:p>
            <a:pPr lvl="0"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endParaRPr lang="de-DE" sz="2400" b="1" dirty="0">
              <a:solidFill>
                <a:schemeClr val="tx1"/>
              </a:solidFill>
              <a:cs typeface="Helvetica" pitchFamily="34"/>
            </a:endParaRPr>
          </a:p>
          <a:p>
            <a:pPr marL="0" lvl="0" indent="0">
              <a:spcAft>
                <a:spcPts val="1200"/>
              </a:spcAft>
              <a:buNone/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sz="2400" b="1" dirty="0">
                <a:solidFill>
                  <a:schemeClr val="tx1"/>
                </a:solidFill>
                <a:cs typeface="Helvetica" pitchFamily="34"/>
              </a:rPr>
              <a:t>Das Vorgehen ist</a:t>
            </a:r>
          </a:p>
          <a:p>
            <a:pPr>
              <a:spcAft>
                <a:spcPts val="600"/>
              </a:spcAft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oft lange geplant</a:t>
            </a:r>
          </a:p>
          <a:p>
            <a:pPr>
              <a:spcAft>
                <a:spcPts val="600"/>
              </a:spcAft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gut vorbereitet</a:t>
            </a:r>
          </a:p>
          <a:p>
            <a:pPr>
              <a:spcAft>
                <a:spcPts val="600"/>
              </a:spcAft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eine bewusste Tat, </a:t>
            </a:r>
            <a:r>
              <a:rPr lang="de-DE" dirty="0">
                <a:solidFill>
                  <a:schemeClr val="tx1"/>
                </a:solidFill>
              </a:rPr>
              <a:t>d. h. kein Ausrutscher oder Versehen</a:t>
            </a:r>
          </a:p>
          <a:p>
            <a:pPr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dirty="0">
                <a:solidFill>
                  <a:schemeClr val="tx1"/>
                </a:solidFill>
                <a:cs typeface="Helvetica" pitchFamily="34"/>
              </a:rPr>
              <a:t>meist eine Wiederholungstat!</a:t>
            </a:r>
          </a:p>
          <a:p>
            <a:pPr marL="0" lvl="0" indent="0">
              <a:buNone/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endParaRPr lang="de-DE" b="1" dirty="0">
              <a:cs typeface="Helvetica" pitchFamily="34"/>
            </a:endParaRPr>
          </a:p>
          <a:p>
            <a:pPr marL="0" lvl="0" indent="0">
              <a:buNone/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endParaRPr lang="de-DE" b="1" dirty="0">
              <a:cs typeface="Helvetica" pitchFamily="34"/>
            </a:endParaRPr>
          </a:p>
          <a:p>
            <a:pPr marL="0" lvl="0" indent="0">
              <a:buNone/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endParaRPr lang="de-DE" dirty="0">
              <a:solidFill>
                <a:srgbClr val="464646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sind Täter*innen?</a:t>
            </a:r>
          </a:p>
        </p:txBody>
      </p:sp>
      <p:sp>
        <p:nvSpPr>
          <p:cNvPr id="6" name="Rechteck 5"/>
          <p:cNvSpPr/>
          <p:nvPr/>
        </p:nvSpPr>
        <p:spPr>
          <a:xfrm>
            <a:off x="457200" y="5194900"/>
            <a:ext cx="8229600" cy="936104"/>
          </a:xfrm>
          <a:prstGeom prst="rect">
            <a:avLst/>
          </a:prstGeom>
          <a:noFill/>
          <a:ln w="38100"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57200" y="524181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sz="2400" b="1" cap="all" dirty="0">
                <a:latin typeface="Arial Narrow" panose="020B0606020202030204" pitchFamily="34" charset="0"/>
                <a:cs typeface="Helvetica" pitchFamily="34"/>
              </a:rPr>
              <a:t>Kinder und Jugendliche brauchen daher Erwachsene, die ihnen aus diesen Situationen heraushelfen!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22749" y="3103183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094512" y="4779029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</p:spTree>
    <p:extLst>
      <p:ext uri="{BB962C8B-B14F-4D97-AF65-F5344CB8AC3E}">
        <p14:creationId xmlns:p14="http://schemas.microsoft.com/office/powerpoint/2010/main" val="1199748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cap="all" dirty="0"/>
          </a:p>
          <a:p>
            <a:pPr marL="0" indent="0" algn="ctr">
              <a:buNone/>
            </a:pPr>
            <a:endParaRPr lang="de-DE" b="1" cap="all" dirty="0"/>
          </a:p>
          <a:p>
            <a:pPr marL="0" indent="0" algn="ctr">
              <a:buNone/>
            </a:pPr>
            <a:endParaRPr lang="de-DE" b="1" cap="all" dirty="0"/>
          </a:p>
          <a:p>
            <a:pPr marL="0" indent="0" algn="ctr">
              <a:buNone/>
            </a:pPr>
            <a:r>
              <a:rPr lang="de-DE" sz="3600" b="1" cap="all" dirty="0"/>
              <a:t>Gruppenarbeit</a:t>
            </a:r>
            <a:endParaRPr lang="de-DE" b="1" cap="al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Sensibilisierung für Situationen</a:t>
            </a:r>
          </a:p>
        </p:txBody>
      </p:sp>
    </p:spTree>
    <p:extLst>
      <p:ext uri="{BB962C8B-B14F-4D97-AF65-F5344CB8AC3E}">
        <p14:creationId xmlns:p14="http://schemas.microsoft.com/office/powerpoint/2010/main" val="198066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cs typeface="Helvetica" pitchFamily="34"/>
              </a:rPr>
              <a:t>durch Täter/innen in eurem Umfeld</a:t>
            </a:r>
          </a:p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cs typeface="Helvetica" pitchFamily="34"/>
              </a:rPr>
              <a:t>als Vertrauensperson oder Ansprechpartner/in</a:t>
            </a:r>
          </a:p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cs typeface="Helvetica" pitchFamily="34"/>
              </a:rPr>
              <a:t>als Zeugen</a:t>
            </a:r>
          </a:p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cs typeface="Helvetica" pitchFamily="34"/>
              </a:rPr>
              <a:t>mit betroffenen Kindern und Jugendlichen</a:t>
            </a:r>
          </a:p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cs typeface="Helvetica" pitchFamily="34"/>
              </a:rPr>
              <a:t>als Verantwortliche/r </a:t>
            </a:r>
            <a:r>
              <a:rPr lang="de-DE" dirty="0"/>
              <a:t>im Verein im Rahmen der Garantenpflicht</a:t>
            </a:r>
          </a:p>
          <a:p>
            <a:pPr marL="0" lvl="0" indent="0" algn="r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100" i="1" dirty="0"/>
          </a:p>
          <a:p>
            <a:pPr marL="0" lvl="0" indent="0" algn="r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100" i="1" dirty="0"/>
          </a:p>
          <a:p>
            <a:pPr marL="0" lvl="0" indent="0" algn="r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100" i="1" dirty="0"/>
          </a:p>
          <a:p>
            <a:pPr marL="0" lvl="0" indent="0" algn="r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100" i="1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Wann könnt ihr damit in Berührung kommen?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4512" y="4365104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SafeSport</a:t>
            </a:r>
            <a:r>
              <a:rPr lang="de-DE" sz="1050" i="1" dirty="0">
                <a:latin typeface="Arial Narrow" panose="020B0606020202030204" pitchFamily="34" charset="0"/>
              </a:rPr>
              <a:t> (2016)</a:t>
            </a:r>
          </a:p>
        </p:txBody>
      </p:sp>
    </p:spTree>
    <p:extLst>
      <p:ext uri="{BB962C8B-B14F-4D97-AF65-F5344CB8AC3E}">
        <p14:creationId xmlns:p14="http://schemas.microsoft.com/office/powerpoint/2010/main" val="218327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2400" b="1" dirty="0">
                <a:latin typeface="ArialNarrow" pitchFamily="34"/>
              </a:rPr>
              <a:t>5 Schritte der Intervention bei sexualisierter Gewalt im Sport:</a:t>
            </a:r>
          </a:p>
          <a:p>
            <a:pPr lvl="0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1. Verdachtsäußerungen </a:t>
            </a:r>
            <a:r>
              <a:rPr lang="de-DE" b="1" dirty="0">
                <a:solidFill>
                  <a:schemeClr val="tx1"/>
                </a:solidFill>
                <a:latin typeface="ArialNarrow" pitchFamily="34"/>
              </a:rPr>
              <a:t>gewissenhaft</a:t>
            </a:r>
            <a:r>
              <a:rPr lang="de-DE" dirty="0">
                <a:solidFill>
                  <a:schemeClr val="tx1"/>
                </a:solidFill>
                <a:latin typeface="ArialNarrow" pitchFamily="34"/>
              </a:rPr>
              <a:t> prüfen!</a:t>
            </a:r>
          </a:p>
          <a:p>
            <a:pPr lvl="0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2. Mit externen Fachstellen </a:t>
            </a:r>
            <a:r>
              <a:rPr lang="de-DE" b="1" dirty="0">
                <a:solidFill>
                  <a:schemeClr val="tx1"/>
                </a:solidFill>
                <a:latin typeface="ArialNarrow" pitchFamily="34"/>
              </a:rPr>
              <a:t>kooperieren</a:t>
            </a:r>
            <a:r>
              <a:rPr lang="de-DE" dirty="0">
                <a:solidFill>
                  <a:schemeClr val="tx1"/>
                </a:solidFill>
                <a:latin typeface="ArialNarrow" pitchFamily="34"/>
              </a:rPr>
              <a:t>!</a:t>
            </a:r>
          </a:p>
          <a:p>
            <a:pPr lvl="0">
              <a:spcAft>
                <a:spcPts val="600"/>
              </a:spcAft>
              <a:buNone/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3. Im besten </a:t>
            </a:r>
            <a:r>
              <a:rPr lang="de-DE" b="1" dirty="0">
                <a:solidFill>
                  <a:schemeClr val="tx1"/>
                </a:solidFill>
                <a:latin typeface="ArialNarrow" pitchFamily="34"/>
              </a:rPr>
              <a:t>Interesse</a:t>
            </a:r>
            <a:r>
              <a:rPr lang="de-DE" dirty="0">
                <a:solidFill>
                  <a:schemeClr val="tx1"/>
                </a:solidFill>
                <a:latin typeface="ArialNarrow" pitchFamily="34"/>
              </a:rPr>
              <a:t> des jungen Menschen handeln!</a:t>
            </a:r>
          </a:p>
          <a:p>
            <a:pPr lvl="0">
              <a:spcAft>
                <a:spcPts val="600"/>
              </a:spcAft>
              <a:buNone/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4. </a:t>
            </a:r>
            <a:r>
              <a:rPr lang="de-DE" b="1" dirty="0">
                <a:solidFill>
                  <a:schemeClr val="tx1"/>
                </a:solidFill>
                <a:latin typeface="ArialNarrow" pitchFamily="34"/>
              </a:rPr>
              <a:t>Fürsorgepflicht</a:t>
            </a:r>
            <a:r>
              <a:rPr lang="de-DE" dirty="0">
                <a:solidFill>
                  <a:schemeClr val="tx1"/>
                </a:solidFill>
                <a:latin typeface="ArialNarrow" pitchFamily="34"/>
              </a:rPr>
              <a:t> gegenüber Mitarbeitenden wahren!</a:t>
            </a:r>
          </a:p>
          <a:p>
            <a:pPr lvl="0">
              <a:spcAft>
                <a:spcPts val="600"/>
              </a:spcAft>
              <a:buNone/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5. Klar und sachlich </a:t>
            </a:r>
            <a:r>
              <a:rPr lang="de-DE" b="1" dirty="0">
                <a:solidFill>
                  <a:schemeClr val="tx1"/>
                </a:solidFill>
                <a:latin typeface="ArialNarrow" pitchFamily="34"/>
              </a:rPr>
              <a:t>kommunizieren</a:t>
            </a:r>
            <a:r>
              <a:rPr lang="de-DE" dirty="0">
                <a:solidFill>
                  <a:schemeClr val="tx1"/>
                </a:solidFill>
                <a:latin typeface="ArialNarrow" pitchFamily="34"/>
              </a:rPr>
              <a:t>!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Interventionsleitfaden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4512" y="522920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Deutsche Sportjugend (2017)</a:t>
            </a:r>
          </a:p>
        </p:txBody>
      </p:sp>
    </p:spTree>
    <p:extLst>
      <p:ext uri="{BB962C8B-B14F-4D97-AF65-F5344CB8AC3E}">
        <p14:creationId xmlns:p14="http://schemas.microsoft.com/office/powerpoint/2010/main" val="3128918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endParaRPr lang="de-DE" dirty="0">
              <a:latin typeface="ArialNarrow" pitchFamily="34"/>
            </a:endParaRPr>
          </a:p>
          <a:p>
            <a:pPr marL="0" lvl="0" indent="0" algn="ctr">
              <a:spcBef>
                <a:spcPts val="600"/>
              </a:spcBef>
              <a:buNone/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Bei allen Schritten der Intervention                          ist der Schutz der jungen Menschen handlungsleitend. </a:t>
            </a:r>
          </a:p>
          <a:p>
            <a:pPr marL="0" lvl="0" indent="0" algn="ctr">
              <a:spcBef>
                <a:spcPts val="600"/>
              </a:spcBef>
              <a:buNone/>
            </a:pPr>
            <a:endParaRPr lang="de-DE" dirty="0">
              <a:solidFill>
                <a:schemeClr val="tx1"/>
              </a:solidFill>
              <a:latin typeface="ArialNarrow" pitchFamily="34"/>
            </a:endParaRPr>
          </a:p>
          <a:p>
            <a:pPr marL="0" lvl="0" indent="0" algn="ctr">
              <a:spcBef>
                <a:spcPts val="600"/>
              </a:spcBef>
              <a:buNone/>
            </a:pPr>
            <a:r>
              <a:rPr lang="de-DE" dirty="0">
                <a:solidFill>
                  <a:schemeClr val="tx1"/>
                </a:solidFill>
                <a:latin typeface="ArialNarrow" pitchFamily="34"/>
              </a:rPr>
              <a:t>Dazu gehört auch,                                       gegebenenfalls die sofortige Unterbrechung          des Kontakts zwischen dem/der Verdächtigten und dem betroffenen Kind/Jugendlichen zu gewährleisten.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Interventionsleitfaden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4512" y="522920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(2019)</a:t>
            </a:r>
          </a:p>
        </p:txBody>
      </p:sp>
    </p:spTree>
    <p:extLst>
      <p:ext uri="{BB962C8B-B14F-4D97-AF65-F5344CB8AC3E}">
        <p14:creationId xmlns:p14="http://schemas.microsoft.com/office/powerpoint/2010/main" val="3363690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de-DE" b="1" dirty="0">
                <a:latin typeface="ArialNarrow" pitchFamily="34"/>
              </a:rPr>
              <a:t>Daher sind folgende Prinzipien beim weiteren Vorgehen unabdingbar: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das Opfer schützen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Ruhe bewahren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Zuhören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eigene Gefühle klären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nicht überstürzt handeln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nichts versprechen, was man anschließend nicht halten kann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professionelle Hilfe suchen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Aussagen und Situationen protokollieren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verbindliche Absprachen über das weitere Vorgehen treffen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Interventionsleitfaden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7200" y="619191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Deutsche Sportjugend (2013)</a:t>
            </a:r>
          </a:p>
        </p:txBody>
      </p:sp>
    </p:spTree>
    <p:extLst>
      <p:ext uri="{BB962C8B-B14F-4D97-AF65-F5344CB8AC3E}">
        <p14:creationId xmlns:p14="http://schemas.microsoft.com/office/powerpoint/2010/main" val="392168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PSg</a:t>
            </a:r>
            <a:r>
              <a:rPr lang="de-DE" dirty="0"/>
              <a:t> – eine </a:t>
            </a:r>
            <a:r>
              <a:rPr lang="de-DE" dirty="0" err="1"/>
              <a:t>einführung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b="1" u="sng" dirty="0"/>
              <a:t>Video „Prävention gegen sexualisierte Gewalt“</a:t>
            </a:r>
          </a:p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b="1" dirty="0"/>
              <a:t>Das DLV-Video „Prävention gegen sexualisierte Gewalt“ steht unter folgendem Link zum Download zur Verfügung:</a:t>
            </a:r>
          </a:p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b="1" dirty="0">
                <a:hlinkClick r:id="rId2"/>
              </a:rPr>
              <a:t>https://www.leichtathletik.de/fileadmin/user_upload/02_TV/2020/PSG.mp4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9763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de-DE" b="1" dirty="0">
                <a:latin typeface="ArialNarrow" pitchFamily="34"/>
              </a:rPr>
              <a:t>Professionelle Hilfe:</a:t>
            </a:r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600" dirty="0">
                <a:latin typeface="ArialNarrow" pitchFamily="34"/>
              </a:rPr>
              <a:t> </a:t>
            </a:r>
          </a:p>
          <a:p>
            <a:pPr marL="0" indent="0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600" dirty="0">
              <a:latin typeface="ArialNarrow" pitchFamily="34"/>
            </a:endParaRPr>
          </a:p>
          <a:p>
            <a:pPr marL="0" indent="0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600" dirty="0">
              <a:latin typeface="ArialNarrow" pitchFamily="34"/>
            </a:endParaRPr>
          </a:p>
          <a:p>
            <a:pPr marL="0" indent="0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600" dirty="0">
              <a:latin typeface="ArialNarrow" pitchFamily="34"/>
            </a:endParaRPr>
          </a:p>
          <a:p>
            <a:pPr marL="0" indent="0">
              <a:spcAft>
                <a:spcPts val="6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600" dirty="0">
              <a:latin typeface="ArialNarrow" pitchFamily="34"/>
            </a:endParaRPr>
          </a:p>
          <a:p>
            <a:r>
              <a:rPr lang="de-DE" sz="1600" dirty="0">
                <a:solidFill>
                  <a:schemeClr val="tx1"/>
                </a:solidFill>
                <a:latin typeface="ArialNarrow" pitchFamily="34"/>
              </a:rPr>
              <a:t>Unabhängiger</a:t>
            </a:r>
            <a:r>
              <a:rPr lang="de-DE" sz="1600" dirty="0">
                <a:latin typeface="ArialNarrow" pitchFamily="34"/>
              </a:rPr>
              <a:t> Beauftragter für Fragen des sexuellen Kindermissbrauchs</a:t>
            </a:r>
            <a:br>
              <a:rPr lang="de-DE" sz="1600" dirty="0"/>
            </a:br>
            <a:r>
              <a:rPr lang="de-DE" sz="1600" dirty="0">
                <a:hlinkClick r:id="rId2"/>
              </a:rPr>
              <a:t>www.beauftragter-missbrauch.de/</a:t>
            </a:r>
            <a:endParaRPr lang="de-DE" sz="1600" dirty="0"/>
          </a:p>
          <a:p>
            <a:r>
              <a:rPr lang="de-DE" sz="1600" dirty="0"/>
              <a:t>Initiative der Bundesregierung „Kein Raum für Missbrauch“</a:t>
            </a:r>
            <a:br>
              <a:rPr lang="de-DE" sz="1600" dirty="0"/>
            </a:br>
            <a:r>
              <a:rPr lang="de-DE" sz="1600" dirty="0">
                <a:hlinkClick r:id="rId3"/>
              </a:rPr>
              <a:t>www.kein-raum-fuer-missbrauch.de/</a:t>
            </a:r>
            <a:endParaRPr lang="de-DE" sz="1600" dirty="0"/>
          </a:p>
          <a:p>
            <a:pPr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600" dirty="0">
              <a:latin typeface="ArialNarrow" pitchFamily="34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Interventionsleitfaden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04864"/>
            <a:ext cx="3201104" cy="173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81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e-DE" b="1" dirty="0"/>
              <a:t>Präventionskonzept des LV/Verein …?</a:t>
            </a:r>
          </a:p>
          <a:p>
            <a:pPr>
              <a:spcAft>
                <a:spcPts val="400"/>
              </a:spcAft>
            </a:pPr>
            <a:r>
              <a:rPr lang="de-DE" sz="1600" dirty="0"/>
              <a:t>…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macht der LV/Verein? 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entspr</a:t>
            </a:r>
            <a:r>
              <a:rPr lang="de-DE" dirty="0">
                <a:solidFill>
                  <a:srgbClr val="FF0000"/>
                </a:solidFill>
              </a:rPr>
              <a:t>. Ergänzen)</a:t>
            </a:r>
          </a:p>
        </p:txBody>
      </p:sp>
    </p:spTree>
    <p:extLst>
      <p:ext uri="{BB962C8B-B14F-4D97-AF65-F5344CB8AC3E}">
        <p14:creationId xmlns:p14="http://schemas.microsoft.com/office/powerpoint/2010/main" val="1809149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823460"/>
            <a:ext cx="8229600" cy="2704619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Informationen</a:t>
            </a:r>
          </a:p>
          <a:p>
            <a:r>
              <a:rPr lang="de-DE" dirty="0"/>
              <a:t>Aufklärung</a:t>
            </a:r>
          </a:p>
          <a:p>
            <a:r>
              <a:rPr lang="de-DE" dirty="0"/>
              <a:t>Fallbeispiele</a:t>
            </a:r>
          </a:p>
          <a:p>
            <a:r>
              <a:rPr lang="de-DE" dirty="0"/>
              <a:t>unscharfe Situationen</a:t>
            </a:r>
          </a:p>
          <a:p>
            <a:r>
              <a:rPr lang="de-DE" dirty="0"/>
              <a:t>Definitionen von sexualisierter Gewalt</a:t>
            </a:r>
          </a:p>
          <a:p>
            <a:r>
              <a:rPr lang="de-DE" dirty="0"/>
              <a:t>Handlungsleitfaden</a:t>
            </a:r>
          </a:p>
          <a:p>
            <a:r>
              <a:rPr lang="de-DE" dirty="0"/>
              <a:t>Ansprechpartner*innen</a:t>
            </a:r>
          </a:p>
          <a:p>
            <a:r>
              <a:rPr lang="de-DE" dirty="0"/>
              <a:t>und vieles mehr…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Psg</a:t>
            </a:r>
            <a:r>
              <a:rPr lang="de-DE" dirty="0"/>
              <a:t> im online-kurs </a:t>
            </a:r>
          </a:p>
        </p:txBody>
      </p:sp>
      <p:pic>
        <p:nvPicPr>
          <p:cNvPr id="4" name="Picture 2" descr="E:\zzzzzzzzz_Mainz\Online-Akademie\Grafiken\Teaser PS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5677"/>
            <a:ext cx="8244000" cy="111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57200" y="570378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sz="2400" b="1" cap="all" dirty="0">
                <a:latin typeface="Arial Narrow" panose="020B0606020202030204" pitchFamily="34" charset="0"/>
                <a:cs typeface="Helvetica" pitchFamily="34"/>
              </a:rPr>
              <a:t>Mit der dlv online-Akademie – einfach von zu hause aus!</a:t>
            </a:r>
          </a:p>
        </p:txBody>
      </p:sp>
      <p:sp>
        <p:nvSpPr>
          <p:cNvPr id="6" name="Rechteck 5"/>
          <p:cNvSpPr/>
          <p:nvPr/>
        </p:nvSpPr>
        <p:spPr>
          <a:xfrm>
            <a:off x="457200" y="5661248"/>
            <a:ext cx="8229600" cy="576064"/>
          </a:xfrm>
          <a:prstGeom prst="rect">
            <a:avLst/>
          </a:prstGeom>
          <a:noFill/>
          <a:ln w="38100"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7" descr="https://www.dlv.academy/fileadmin/user_upload/dlv_psg_l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27" y="3873894"/>
            <a:ext cx="2940773" cy="165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6854" y="2810884"/>
            <a:ext cx="1907917" cy="119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00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de-DE" sz="5400" b="1" dirty="0"/>
              <a:t>Vielen Dank </a:t>
            </a:r>
          </a:p>
          <a:p>
            <a:pPr marL="0" indent="0" algn="ctr">
              <a:buNone/>
            </a:pPr>
            <a:r>
              <a:rPr lang="de-DE" sz="5400" b="1" dirty="0"/>
              <a:t>für ihre Aufmerksamkeit!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843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6575" indent="-536575">
              <a:buNone/>
            </a:pPr>
            <a:r>
              <a:rPr lang="de-DE" sz="1050" dirty="0">
                <a:solidFill>
                  <a:schemeClr val="tx1"/>
                </a:solidFill>
              </a:rPr>
              <a:t>Baer, S. (2002). Sexuelle Belästigung. In R. Kroll (Hrsg.), Lexikon Gender Studies – Geschlechterforschung (S. 359-360). Stuttgart: Metzler.</a:t>
            </a:r>
          </a:p>
          <a:p>
            <a:pPr marL="536575" indent="-536575">
              <a:buNone/>
            </a:pPr>
            <a:endParaRPr lang="de-DE" sz="1050" dirty="0">
              <a:solidFill>
                <a:schemeClr val="tx1"/>
              </a:solidFill>
            </a:endParaRPr>
          </a:p>
          <a:p>
            <a:pPr marL="536575" indent="-536575">
              <a:buNone/>
            </a:pPr>
            <a:r>
              <a:rPr lang="de-DE" sz="1050" dirty="0">
                <a:solidFill>
                  <a:schemeClr val="tx1"/>
                </a:solidFill>
              </a:rPr>
              <a:t>Deutsche Sportjugend (2013). </a:t>
            </a:r>
            <a:r>
              <a:rPr lang="de-DE" sz="1050" dirty="0" err="1">
                <a:solidFill>
                  <a:schemeClr val="tx1"/>
                </a:solidFill>
              </a:rPr>
              <a:t>dsj</a:t>
            </a:r>
            <a:r>
              <a:rPr lang="de-DE" sz="1050" dirty="0">
                <a:solidFill>
                  <a:schemeClr val="tx1"/>
                </a:solidFill>
              </a:rPr>
              <a:t>-Qualifizierungsmodul: Gegen sexualisierte Gewalt (</a:t>
            </a:r>
            <a:r>
              <a:rPr lang="de-DE" sz="1050" dirty="0" err="1">
                <a:solidFill>
                  <a:schemeClr val="tx1"/>
                </a:solidFill>
              </a:rPr>
              <a:t>ppt</a:t>
            </a:r>
            <a:r>
              <a:rPr lang="de-DE" sz="1050" dirty="0">
                <a:solidFill>
                  <a:schemeClr val="tx1"/>
                </a:solidFill>
              </a:rPr>
              <a:t>). Zugriff am 10.03.2020 </a:t>
            </a:r>
            <a:r>
              <a:rPr lang="de-DE" sz="1050" dirty="0">
                <a:solidFill>
                  <a:schemeClr val="tx1"/>
                </a:solidFill>
                <a:hlinkClick r:id="rId2"/>
              </a:rPr>
              <a:t>https://www.dsj.de/kinderschutz/dsj-qualifizierungsmodul/</a:t>
            </a:r>
            <a:r>
              <a:rPr lang="de-DE" sz="1050" dirty="0">
                <a:solidFill>
                  <a:schemeClr val="tx1"/>
                </a:solidFill>
              </a:rPr>
              <a:t> </a:t>
            </a:r>
          </a:p>
          <a:p>
            <a:pPr marL="536575" indent="-536575">
              <a:buNone/>
            </a:pPr>
            <a:endParaRPr lang="de-DE" sz="1050" dirty="0">
              <a:solidFill>
                <a:schemeClr val="tx1"/>
              </a:solidFill>
            </a:endParaRPr>
          </a:p>
          <a:p>
            <a:pPr marL="536575" indent="-536575">
              <a:buNone/>
            </a:pPr>
            <a:r>
              <a:rPr lang="de-DE" sz="1050" dirty="0">
                <a:solidFill>
                  <a:schemeClr val="tx1"/>
                </a:solidFill>
              </a:rPr>
              <a:t>Deutsche Sportjugend (2017). Gegen sexualisierte Gewalt im Sport. Kommentierter Handlungsleitfaden für Sportvereine zum Schutz von Kindern und Jugendlichen. Frankfurt</a:t>
            </a:r>
          </a:p>
          <a:p>
            <a:pPr marL="536575" indent="-536575">
              <a:buNone/>
            </a:pPr>
            <a:endParaRPr lang="de-DE" sz="1050" dirty="0"/>
          </a:p>
          <a:p>
            <a:pPr marL="536575" indent="-536575">
              <a:buNone/>
            </a:pPr>
            <a:r>
              <a:rPr lang="de-DE" sz="1050" dirty="0"/>
              <a:t>Gille, M. (2015): Sind junge Menschen heute vereinsmüde? Vereinsaktivitäten und Vereinsengagement von Jugendlichen und jungen Erwachsenen zwischen 2009 (AID:A I) und 2014/15 (AID:A II). In </a:t>
            </a:r>
            <a:r>
              <a:rPr lang="de-DE" sz="1050" dirty="0" err="1"/>
              <a:t>Walper</a:t>
            </a:r>
            <a:r>
              <a:rPr lang="de-DE" sz="1050" dirty="0"/>
              <a:t>, S., Bien, W. &amp; Rauschenbach, T. (Hrsg.), </a:t>
            </a:r>
            <a:r>
              <a:rPr lang="de-DE" sz="1050" i="1" dirty="0"/>
              <a:t>Aufwachsen in Deutschland heute. Erste Befunde aus dem DJI-Survey 	AID:A 2015 </a:t>
            </a:r>
            <a:r>
              <a:rPr lang="de-DE" sz="1050" dirty="0"/>
              <a:t>(S. 46-50). München: Verlag Deutsches Jugendinstitut. </a:t>
            </a:r>
          </a:p>
          <a:p>
            <a:pPr marL="536575" indent="-536575">
              <a:buNone/>
            </a:pPr>
            <a:endParaRPr lang="de-DE" sz="1050" dirty="0"/>
          </a:p>
          <a:p>
            <a:pPr marL="536575" indent="-536575">
              <a:buNone/>
            </a:pPr>
            <a:r>
              <a:rPr lang="de-DE" sz="1050" dirty="0"/>
              <a:t>Jud, A. (2015). Sexueller Kindesmissbrauch- Begriffe, Definitionen und Häufigkeiten. In J.M. </a:t>
            </a:r>
            <a:r>
              <a:rPr lang="de-DE" sz="1050" dirty="0" err="1"/>
              <a:t>Fegert</a:t>
            </a:r>
            <a:r>
              <a:rPr lang="de-DE" sz="1050" dirty="0"/>
              <a:t> u.a. (Hrsg.), Sexueller Missbrauch von Kindern und Jugendlichen. Ein Handbuch zur Prävention und Intervention für Fachkräfte im medizinischen, psychotherapeutischen und pädagogischen Bereich (S. 41–49). Berlin/ Heidelberg: Springer. </a:t>
            </a:r>
          </a:p>
          <a:p>
            <a:endParaRPr lang="de-DE" sz="1050" dirty="0"/>
          </a:p>
          <a:p>
            <a:pPr marL="536575" indent="-536575">
              <a:buNone/>
            </a:pPr>
            <a:endParaRPr lang="de-DE" sz="105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Literaturverzeichnis</a:t>
            </a:r>
          </a:p>
        </p:txBody>
      </p:sp>
    </p:spTree>
    <p:extLst>
      <p:ext uri="{BB962C8B-B14F-4D97-AF65-F5344CB8AC3E}">
        <p14:creationId xmlns:p14="http://schemas.microsoft.com/office/powerpoint/2010/main" val="3715153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536575" indent="-536575">
              <a:buNone/>
            </a:pPr>
            <a:r>
              <a:rPr lang="de-DE" sz="1050" dirty="0"/>
              <a:t>Klein, M. &amp; Palzkill, B. (1998). Gewalt gegen Mädchen und Frauen im Sport. Düsseldorf: Ministerium für Frauen, Jugend, Familie und Gesundheit des Landes Nordrhein-Westfalen. </a:t>
            </a:r>
          </a:p>
          <a:p>
            <a:pPr marL="536575" indent="-536575">
              <a:buNone/>
            </a:pPr>
            <a:endParaRPr lang="de-DE" sz="1050" dirty="0"/>
          </a:p>
          <a:p>
            <a:pPr marL="536575" indent="-536575">
              <a:buNone/>
            </a:pPr>
            <a:r>
              <a:rPr lang="de-DE" sz="1050" dirty="0"/>
              <a:t>Lamby W., Schröer M</a:t>
            </a:r>
            <a:r>
              <a:rPr lang="de-DE" sz="1050" dirty="0">
                <a:solidFill>
                  <a:schemeClr val="tx1"/>
                </a:solidFill>
              </a:rPr>
              <a:t>. (2019). Einstiegsworkshop für Ansprechpartner/innen – Prävention und Intervention sexualisierter Gewalt. Frankfurt</a:t>
            </a:r>
          </a:p>
          <a:p>
            <a:pPr marL="536575" indent="-536575">
              <a:buNone/>
            </a:pPr>
            <a:endParaRPr lang="de-DE" sz="1050" dirty="0">
              <a:solidFill>
                <a:schemeClr val="tx1"/>
              </a:solidFill>
            </a:endParaRPr>
          </a:p>
          <a:p>
            <a:pPr marL="536575" indent="-536575">
              <a:buNone/>
            </a:pPr>
            <a:r>
              <a:rPr lang="de-DE" sz="1050" dirty="0" err="1"/>
              <a:t>Rulofs</a:t>
            </a:r>
            <a:r>
              <a:rPr lang="de-DE" sz="1050" dirty="0"/>
              <a:t>, B., Hartmann-Tews, I., Bartsch, F., Breuer, C., Feiler, S., </a:t>
            </a:r>
            <a:r>
              <a:rPr lang="de-DE" sz="1050" dirty="0" err="1"/>
              <a:t>Ohlert</a:t>
            </a:r>
            <a:r>
              <a:rPr lang="de-DE" sz="1050" dirty="0"/>
              <a:t>, J., Rau, T., Schröer, M., Seidler, C., Wagner, I., Allroggen, M. (2017). Erste Ergebnisse des Projekts »Safe Sport«. Schutz von Kindern und Jugendlichen im organisierten Sport in Deutschland. Analyse von Häufigkeiten, Formen, Präventions- und Interventionsmaßnahmen bei sexualisierter Gewalt. Zugriff am 09.03.2020 unter </a:t>
            </a:r>
            <a:r>
              <a:rPr lang="de-DE" sz="1050" dirty="0">
                <a:hlinkClick r:id="rId2"/>
              </a:rPr>
              <a:t>https://www.dsj.de/handlungsfelder/praevention/kinderschutz/forschungsprojekt-safe-sport/</a:t>
            </a:r>
            <a:endParaRPr lang="de-DE" sz="1050" dirty="0"/>
          </a:p>
          <a:p>
            <a:pPr marL="536575" indent="-536575">
              <a:buNone/>
            </a:pPr>
            <a:endParaRPr lang="de-DE" sz="1050" dirty="0">
              <a:solidFill>
                <a:schemeClr val="tx1"/>
              </a:solidFill>
            </a:endParaRPr>
          </a:p>
          <a:p>
            <a:pPr marL="536575" indent="-536575">
              <a:buNone/>
            </a:pPr>
            <a:r>
              <a:rPr lang="de-DE" sz="1050" dirty="0" err="1"/>
              <a:t>Rulofs</a:t>
            </a:r>
            <a:r>
              <a:rPr lang="de-DE" sz="1050" dirty="0"/>
              <a:t>, B. (2019). Aus den Erfahrungen von Betroffenen lernen – Das EU-Projekt VOICE zur Aufarbeitung  von sexualisierter  Gewalt  im Sport.  Impulse –  das  </a:t>
            </a:r>
            <a:r>
              <a:rPr lang="de-DE" sz="1050" dirty="0" err="1"/>
              <a:t>Wissenschaftsma-gazin</a:t>
            </a:r>
            <a:r>
              <a:rPr lang="de-DE" sz="1050" dirty="0"/>
              <a:t> der Deutschen Sporthochschule Köln, 24 (1), 38-45</a:t>
            </a:r>
          </a:p>
          <a:p>
            <a:pPr marL="536575" indent="-536575">
              <a:buNone/>
            </a:pP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Literaturverzeichnis</a:t>
            </a:r>
          </a:p>
        </p:txBody>
      </p:sp>
    </p:spTree>
    <p:extLst>
      <p:ext uri="{BB962C8B-B14F-4D97-AF65-F5344CB8AC3E}">
        <p14:creationId xmlns:p14="http://schemas.microsoft.com/office/powerpoint/2010/main" val="2008671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endParaRPr lang="de-DE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endParaRPr lang="de-DE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endParaRPr lang="de-DE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endParaRPr lang="de-DE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endParaRPr lang="de-DE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endParaRPr lang="de-DE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r>
              <a:rPr lang="de-DE" b="1" dirty="0"/>
              <a:t>Herausgeber:	</a:t>
            </a:r>
            <a:r>
              <a:rPr lang="de-DE" dirty="0"/>
              <a:t>Deutsche Leichtathletik-Jugend im DLV e.V.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2282825" algn="l"/>
              </a:tabLst>
            </a:pPr>
            <a:r>
              <a:rPr lang="de-DE" b="1" dirty="0"/>
              <a:t>Inhalt:</a:t>
            </a:r>
            <a:r>
              <a:rPr lang="de-DE" dirty="0"/>
              <a:t> 	Inga Serfort, Michael Böhnke</a:t>
            </a:r>
          </a:p>
          <a:p>
            <a:pPr marL="0" indent="0">
              <a:spcBef>
                <a:spcPct val="0"/>
              </a:spcBef>
              <a:buNone/>
              <a:tabLst>
                <a:tab pos="2282825" algn="l"/>
              </a:tabLst>
            </a:pPr>
            <a:r>
              <a:rPr lang="de-DE" b="1" dirty="0"/>
              <a:t>Mitarbeit: 	</a:t>
            </a:r>
            <a:r>
              <a:rPr lang="de-DE" dirty="0"/>
              <a:t>Katharina Schulz</a:t>
            </a:r>
          </a:p>
          <a:p>
            <a:pPr marL="0" indent="0">
              <a:spcBef>
                <a:spcPct val="0"/>
              </a:spcBef>
              <a:buNone/>
              <a:tabLst>
                <a:tab pos="2282825" algn="l"/>
              </a:tabLst>
            </a:pPr>
            <a:r>
              <a:rPr lang="de-DE" b="1" dirty="0"/>
              <a:t>Stand:</a:t>
            </a:r>
            <a:r>
              <a:rPr lang="de-DE" dirty="0"/>
              <a:t>	29.06.2020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5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de-DE" b="1" dirty="0">
                <a:solidFill>
                  <a:schemeClr val="tx1"/>
                </a:solidFill>
              </a:rPr>
              <a:t>60% der 13-15jährigen </a:t>
            </a:r>
            <a:r>
              <a:rPr lang="de-DE" dirty="0">
                <a:solidFill>
                  <a:schemeClr val="tx1"/>
                </a:solidFill>
              </a:rPr>
              <a:t>sind im Sportverein aktiv (Gille, 2015)</a:t>
            </a: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chemeClr val="tx1"/>
                </a:solidFill>
              </a:rPr>
              <a:t>rund </a:t>
            </a:r>
            <a:r>
              <a:rPr lang="de-DE" b="1" dirty="0">
                <a:solidFill>
                  <a:schemeClr val="tx1"/>
                </a:solidFill>
              </a:rPr>
              <a:t>10 Mio. Mitgliedschaften von jungen Menschen</a:t>
            </a:r>
            <a:r>
              <a:rPr lang="de-DE" dirty="0">
                <a:solidFill>
                  <a:schemeClr val="tx1"/>
                </a:solidFill>
              </a:rPr>
              <a:t> in über 90.000 Sportvereinen</a:t>
            </a:r>
          </a:p>
          <a:p>
            <a:pPr>
              <a:spcAft>
                <a:spcPts val="600"/>
              </a:spcAft>
            </a:pPr>
            <a:r>
              <a:rPr lang="de-DE" b="1" dirty="0">
                <a:solidFill>
                  <a:schemeClr val="tx1"/>
                </a:solidFill>
              </a:rPr>
              <a:t>Körperlichkeit, Nähe und Bindung im Sport</a:t>
            </a:r>
            <a:r>
              <a:rPr lang="de-DE" dirty="0">
                <a:solidFill>
                  <a:schemeClr val="tx1"/>
                </a:solidFill>
              </a:rPr>
              <a:t> bergen Risiken für Übergriffe und Machtmissbrauch</a:t>
            </a:r>
          </a:p>
          <a:p>
            <a:pPr>
              <a:spcAft>
                <a:spcPts val="600"/>
              </a:spcAft>
            </a:pPr>
            <a:r>
              <a:rPr lang="de-DE" b="1" dirty="0"/>
              <a:t>Seit 2010 verstärktes Engagement </a:t>
            </a:r>
            <a:r>
              <a:rPr lang="de-DE" dirty="0"/>
              <a:t>zur Prävention sexualisierter Gewalt im Sport</a:t>
            </a:r>
          </a:p>
          <a:p>
            <a:pPr>
              <a:spcAft>
                <a:spcPts val="600"/>
              </a:spcAft>
            </a:pPr>
            <a:r>
              <a:rPr lang="de-DE" b="1" dirty="0"/>
              <a:t>Gesellschaftspolitische Prozesse</a:t>
            </a:r>
            <a:r>
              <a:rPr lang="de-DE" dirty="0"/>
              <a:t> durch Projekte wie </a:t>
            </a:r>
            <a:r>
              <a:rPr lang="de-DE" dirty="0" err="1"/>
              <a:t>SafeSport</a:t>
            </a:r>
            <a:r>
              <a:rPr lang="de-DE" dirty="0"/>
              <a:t>, Voice (im Sport) und in andere Settings – </a:t>
            </a:r>
            <a:r>
              <a:rPr lang="de-DE" dirty="0" err="1"/>
              <a:t>metoo</a:t>
            </a:r>
            <a:r>
              <a:rPr lang="de-DE" dirty="0"/>
              <a:t>, Fälle in den Medien</a:t>
            </a:r>
          </a:p>
          <a:p>
            <a:pPr>
              <a:spcAft>
                <a:spcPts val="600"/>
              </a:spcAft>
            </a:pPr>
            <a:r>
              <a:rPr lang="de-DE" dirty="0"/>
              <a:t>2017/2018 Beschluss der </a:t>
            </a:r>
            <a:r>
              <a:rPr lang="de-DE" b="1" dirty="0"/>
              <a:t>Sportministerkonferenz</a:t>
            </a:r>
          </a:p>
          <a:p>
            <a:pPr>
              <a:spcAft>
                <a:spcPts val="600"/>
              </a:spcAft>
            </a:pPr>
            <a:r>
              <a:rPr lang="de-DE" b="1" dirty="0" err="1"/>
              <a:t>dsj</a:t>
            </a:r>
            <a:r>
              <a:rPr lang="de-DE" b="1" dirty="0"/>
              <a:t> Stufenplan </a:t>
            </a:r>
            <a:r>
              <a:rPr lang="de-DE" dirty="0"/>
              <a:t>(2018)</a:t>
            </a:r>
          </a:p>
          <a:p>
            <a:pPr>
              <a:spcAft>
                <a:spcPts val="600"/>
              </a:spcAft>
            </a:pPr>
            <a:r>
              <a:rPr lang="de-DE" dirty="0"/>
              <a:t>Förderattribute bei </a:t>
            </a:r>
            <a:r>
              <a:rPr lang="de-DE" b="1" dirty="0" err="1"/>
              <a:t>Potas</a:t>
            </a:r>
            <a:r>
              <a:rPr lang="de-DE" dirty="0"/>
              <a:t> (2018) 12.4.1 – 12.4.5</a:t>
            </a:r>
          </a:p>
          <a:p>
            <a:pPr>
              <a:spcAft>
                <a:spcPts val="600"/>
              </a:spcAft>
            </a:pPr>
            <a:r>
              <a:rPr lang="de-DE" b="1" dirty="0"/>
              <a:t>Eigenerklärung BMI </a:t>
            </a:r>
            <a:r>
              <a:rPr lang="de-DE" dirty="0"/>
              <a:t>(2019)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beschäftigen wir uns mit dem Thema PSG?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4512" y="594928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Lamby E., Schröer M. (2019)</a:t>
            </a:r>
          </a:p>
        </p:txBody>
      </p:sp>
    </p:spTree>
    <p:extLst>
      <p:ext uri="{BB962C8B-B14F-4D97-AF65-F5344CB8AC3E}">
        <p14:creationId xmlns:p14="http://schemas.microsoft.com/office/powerpoint/2010/main" val="330224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309939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  <a:buNone/>
            </a:pPr>
            <a:r>
              <a:rPr lang="de-DE" dirty="0"/>
              <a:t>Definition: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b="1" dirty="0"/>
              <a:t>Machtausübung, Unterwerfung und Demütigung mit dem Mittel der Sexualität</a:t>
            </a:r>
          </a:p>
          <a:p>
            <a:pPr lvl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100" dirty="0">
                <a:solidFill>
                  <a:schemeClr val="tx1"/>
                </a:solidFill>
              </a:rPr>
              <a:t>Quelle: Klein und Palzkill (1998)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None/>
            </a:pPr>
            <a:endParaRPr lang="de-DE" dirty="0"/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/>
              <a:t>Sexuelle Gewalt bedeutet: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dirty="0">
                <a:solidFill>
                  <a:schemeClr val="tx1"/>
                </a:solidFill>
              </a:rPr>
              <a:t>Verletzung des Rechts auf Intimität, altersgemäße und sexuelle Selbstbestimmung und ist ein Ausnutzen von Macht und Autorität durch eine Vertrauensperson.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de-DE" dirty="0"/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600" b="1" dirty="0"/>
              <a:t>Grenzen werden ignoriert!</a:t>
            </a:r>
            <a:endParaRPr lang="de-DE" sz="2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sexualisierte </a:t>
            </a:r>
            <a:r>
              <a:rPr lang="de-DE" dirty="0" err="1"/>
              <a:t>gewalt</a:t>
            </a:r>
            <a:r>
              <a:rPr lang="de-DE" dirty="0"/>
              <a:t>?</a:t>
            </a:r>
          </a:p>
        </p:txBody>
      </p:sp>
      <p:sp>
        <p:nvSpPr>
          <p:cNvPr id="4" name="Rechteck 3"/>
          <p:cNvSpPr/>
          <p:nvPr/>
        </p:nvSpPr>
        <p:spPr>
          <a:xfrm>
            <a:off x="457200" y="1768096"/>
            <a:ext cx="8229600" cy="1588896"/>
          </a:xfrm>
          <a:prstGeom prst="rect">
            <a:avLst/>
          </a:prstGeom>
          <a:noFill/>
          <a:ln w="38100">
            <a:solidFill>
              <a:srgbClr val="E22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94512" y="5733256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Lamby E., Schröer M. (2019)</a:t>
            </a:r>
          </a:p>
        </p:txBody>
      </p:sp>
    </p:spTree>
    <p:extLst>
      <p:ext uri="{BB962C8B-B14F-4D97-AF65-F5344CB8AC3E}">
        <p14:creationId xmlns:p14="http://schemas.microsoft.com/office/powerpoint/2010/main" val="12845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b="1" dirty="0">
                <a:cs typeface="Helvetica" pitchFamily="34"/>
              </a:rPr>
              <a:t>Sexualisierte Gewalt ohne Körperkontakt</a:t>
            </a:r>
          </a:p>
          <a:p>
            <a:pPr marL="0" lvl="0" indent="0">
              <a:spcAft>
                <a:spcPts val="18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i="1" dirty="0">
                <a:cs typeface="Helvetica" pitchFamily="34"/>
              </a:rPr>
              <a:t>z.B. sexistische Witze, sexuell anzügliche Bemerkungen, </a:t>
            </a:r>
            <a:r>
              <a:rPr lang="de-DE" sz="1800" i="1" dirty="0"/>
              <a:t>Mitteilungen/ Bildnachrichten mit sexuellem Inhalt, Exhibitionismus...</a:t>
            </a:r>
          </a:p>
          <a:p>
            <a:pPr marL="0" lvl="0" indent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b="1" dirty="0">
                <a:cs typeface="Helvetica" pitchFamily="34"/>
              </a:rPr>
              <a:t>Sexuelle Grenzverletzungen</a:t>
            </a:r>
          </a:p>
          <a:p>
            <a:pPr marL="0" lvl="0" indent="0">
              <a:spcAft>
                <a:spcPts val="1800"/>
              </a:spcAft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i="1" dirty="0">
                <a:cs typeface="Helvetica" pitchFamily="34"/>
              </a:rPr>
              <a:t>z.B. unangemessene Berührungen/ Massagen, sich vor anderen ausziehen oder exhibitionieren, betroffene Person auffordern, mit ihr </a:t>
            </a:r>
            <a:r>
              <a:rPr lang="de-DE" sz="1800" i="1" dirty="0"/>
              <a:t>alleine zu sein ...</a:t>
            </a:r>
          </a:p>
          <a:p>
            <a:pPr marL="0" lvl="0" indent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b="1" dirty="0">
                <a:cs typeface="Helvetica" pitchFamily="34"/>
              </a:rPr>
              <a:t>Sexualisierte Gewalt mit Körperkontakt</a:t>
            </a:r>
          </a:p>
          <a:p>
            <a:pPr marL="0" lvl="0" indent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800" i="1" dirty="0">
                <a:cs typeface="Helvetica" pitchFamily="34"/>
              </a:rPr>
              <a:t>z.B. Küsse, sexuelle Berührungen, versuchter Sex sowie Sex mit </a:t>
            </a:r>
            <a:r>
              <a:rPr lang="de-DE" sz="1800" i="1" dirty="0"/>
              <a:t>Penetration (gegen den Willen der Betroffenen) ... </a:t>
            </a:r>
            <a:endParaRPr lang="de-DE" sz="1200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Formen sexualisierter Gewalt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4512" y="5864553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Jud A. (2015)</a:t>
            </a:r>
          </a:p>
        </p:txBody>
      </p:sp>
    </p:spTree>
    <p:extLst>
      <p:ext uri="{BB962C8B-B14F-4D97-AF65-F5344CB8AC3E}">
        <p14:creationId xmlns:p14="http://schemas.microsoft.com/office/powerpoint/2010/main" val="314061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</a:t>
            </a:r>
            <a:r>
              <a:rPr lang="de-DE" dirty="0" err="1"/>
              <a:t>grundlagen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E22019"/>
            </a:solidFill>
          </a:ln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de-DE" sz="2000" b="1" dirty="0"/>
              <a:t>§ Strafrechtlich relevantes Verhalten</a:t>
            </a:r>
          </a:p>
          <a:p>
            <a:pPr lvl="0">
              <a:buNone/>
            </a:pPr>
            <a:r>
              <a:rPr lang="de-DE" sz="1500" dirty="0"/>
              <a:t>(§174 - §184i StGB)</a:t>
            </a:r>
          </a:p>
          <a:p>
            <a:pPr lvl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1500" dirty="0">
              <a:solidFill>
                <a:srgbClr val="2F2F2F"/>
              </a:solidFill>
            </a:endParaRPr>
          </a:p>
          <a:p>
            <a:pPr lvl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500" dirty="0">
                <a:solidFill>
                  <a:srgbClr val="2F2F2F"/>
                </a:solidFill>
              </a:rPr>
              <a:t>im engeren Sinne:</a:t>
            </a:r>
          </a:p>
          <a:p>
            <a:pPr marL="0" lvl="0" indent="0">
              <a:buNone/>
              <a:tabLst>
                <a:tab pos="0" algn="l"/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sz="1500" b="1" i="1" dirty="0">
                <a:solidFill>
                  <a:srgbClr val="2F2F2F"/>
                </a:solidFill>
                <a:cs typeface="Helvetica" pitchFamily="34"/>
              </a:rPr>
              <a:t>Die Nötigung zu sexuellen Handlungen mit Gewalt, durch Drohung mit gegenwärtiger Gefahr für Leib und Leben oder unter Ausnutzung einer Lage, in der das Opfer dem Täter schutzlos ausgeliefert ist.</a:t>
            </a:r>
          </a:p>
          <a:p>
            <a:endParaRPr lang="de-DE" sz="1800" dirty="0"/>
          </a:p>
        </p:txBody>
      </p:sp>
      <p:sp>
        <p:nvSpPr>
          <p:cNvPr id="5" name="Textplatzhalter 4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E22019"/>
            </a:solidFill>
          </a:ln>
        </p:spPr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de-DE" sz="2000" b="1" dirty="0"/>
              <a:t>Grenzverletzungen in der „Grauzone“</a:t>
            </a:r>
          </a:p>
          <a:p>
            <a:pPr marL="0" lvl="0" indent="0">
              <a:buNone/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sz="1500" dirty="0">
                <a:solidFill>
                  <a:srgbClr val="474747"/>
                </a:solidFill>
                <a:cs typeface="Helvetica" pitchFamily="34"/>
              </a:rPr>
              <a:t>Sex. Gewalt im weiteren Sinne</a:t>
            </a:r>
          </a:p>
          <a:p>
            <a:pPr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500" dirty="0">
                <a:solidFill>
                  <a:srgbClr val="474747"/>
                </a:solidFill>
                <a:cs typeface="Helvetica" pitchFamily="34"/>
              </a:rPr>
              <a:t>strafrechtlich (zum Teil) nicht relevant</a:t>
            </a:r>
          </a:p>
          <a:p>
            <a:pPr>
              <a:spcAft>
                <a:spcPts val="12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500" dirty="0">
                <a:solidFill>
                  <a:srgbClr val="474747"/>
                </a:solidFill>
                <a:cs typeface="Helvetica" pitchFamily="34"/>
              </a:rPr>
              <a:t>möglicherweise „Vorbereitungs-handlungen“</a:t>
            </a:r>
          </a:p>
          <a:p>
            <a:pPr lvl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500" b="1" dirty="0">
                <a:solidFill>
                  <a:srgbClr val="474747"/>
                </a:solidFill>
                <a:cs typeface="Helvetica" pitchFamily="34"/>
              </a:rPr>
              <a:t>Sexuelle Belästigung:</a:t>
            </a:r>
          </a:p>
          <a:p>
            <a:pPr marL="0" lvl="0" indent="0">
              <a:buNone/>
              <a:tabLst>
                <a:tab pos="711200" algn="l"/>
                <a:tab pos="1065213" algn="l"/>
                <a:tab pos="1420813" algn="l"/>
                <a:tab pos="1778000" algn="l"/>
                <a:tab pos="2133600" algn="l"/>
                <a:tab pos="2487613" algn="l"/>
                <a:tab pos="2843213" algn="l"/>
                <a:tab pos="3200400" algn="l"/>
                <a:tab pos="3556000" algn="l"/>
                <a:tab pos="3911600" algn="l"/>
                <a:tab pos="4265613" algn="l"/>
              </a:tabLst>
            </a:pPr>
            <a:r>
              <a:rPr lang="de-DE" sz="1500" dirty="0">
                <a:solidFill>
                  <a:srgbClr val="464646"/>
                </a:solidFill>
                <a:cs typeface="Helvetica" pitchFamily="34"/>
              </a:rPr>
              <a:t>Geschlechtsbezogene oder </a:t>
            </a:r>
            <a:r>
              <a:rPr lang="de-DE" sz="1500" dirty="0" err="1">
                <a:solidFill>
                  <a:srgbClr val="464646"/>
                </a:solidFill>
                <a:cs typeface="Helvetica" pitchFamily="34"/>
              </a:rPr>
              <a:t>sexuali-sierende</a:t>
            </a:r>
            <a:r>
              <a:rPr lang="de-DE" sz="1500" dirty="0">
                <a:solidFill>
                  <a:srgbClr val="464646"/>
                </a:solidFill>
                <a:cs typeface="Helvetica" pitchFamily="34"/>
              </a:rPr>
              <a:t> Übergriffe durch Worte, Gesten, Bilder oder Handlungen mit oder ohne direkten Körperkontakt.</a:t>
            </a:r>
          </a:p>
          <a:p>
            <a:pPr lvl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de-DE" sz="600" i="1" dirty="0">
              <a:solidFill>
                <a:srgbClr val="2D2E2E"/>
              </a:solidFill>
              <a:cs typeface="Helvetica" pitchFamily="34"/>
            </a:endParaRPr>
          </a:p>
          <a:p>
            <a:pPr marL="0" lvl="0" indent="0"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900" i="1" dirty="0">
                <a:solidFill>
                  <a:schemeClr val="tx1"/>
                </a:solidFill>
                <a:cs typeface="Helvetica" pitchFamily="34"/>
              </a:rPr>
              <a:t>(</a:t>
            </a:r>
            <a:r>
              <a:rPr lang="de-DE" sz="900" dirty="0">
                <a:solidFill>
                  <a:schemeClr val="tx1"/>
                </a:solidFill>
              </a:rPr>
              <a:t>in Anlehnung an Baer, S. </a:t>
            </a:r>
            <a:r>
              <a:rPr lang="de-DE" sz="900">
                <a:solidFill>
                  <a:schemeClr val="tx1"/>
                </a:solidFill>
              </a:rPr>
              <a:t>(2002))</a:t>
            </a:r>
            <a:endParaRPr lang="de-DE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3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Erfahrungen sexualisierter Gewalt im Sport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Sexualisierte </a:t>
            </a:r>
            <a:r>
              <a:rPr lang="de-DE" dirty="0" err="1"/>
              <a:t>gewalt</a:t>
            </a:r>
            <a:r>
              <a:rPr lang="de-DE" dirty="0"/>
              <a:t> im </a:t>
            </a:r>
            <a:r>
              <a:rPr lang="de-DE" dirty="0" err="1"/>
              <a:t>sport</a:t>
            </a:r>
            <a:r>
              <a:rPr lang="de-DE" dirty="0"/>
              <a:t> – „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sport</a:t>
            </a:r>
            <a:r>
              <a:rPr lang="de-DE" dirty="0"/>
              <a:t>“</a:t>
            </a:r>
          </a:p>
        </p:txBody>
      </p:sp>
      <p:graphicFrame>
        <p:nvGraphicFramePr>
          <p:cNvPr id="7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456527"/>
              </p:ext>
            </p:extLst>
          </p:nvPr>
        </p:nvGraphicFramePr>
        <p:xfrm>
          <a:off x="457199" y="2132856"/>
          <a:ext cx="7530203" cy="450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25594" y="5805264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</p:spTree>
    <p:extLst>
      <p:ext uri="{BB962C8B-B14F-4D97-AF65-F5344CB8AC3E}">
        <p14:creationId xmlns:p14="http://schemas.microsoft.com/office/powerpoint/2010/main" val="378773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Erfahrungen sexualisierter Gewalt im Sport nach Subgruppen</a:t>
            </a:r>
            <a:endParaRPr lang="de-DE" sz="2400" b="1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Sexualisierte </a:t>
            </a:r>
            <a:r>
              <a:rPr lang="de-DE" dirty="0" err="1"/>
              <a:t>gewalt</a:t>
            </a:r>
            <a:r>
              <a:rPr lang="de-DE" dirty="0"/>
              <a:t> im </a:t>
            </a:r>
            <a:r>
              <a:rPr lang="de-DE" dirty="0" err="1"/>
              <a:t>sport</a:t>
            </a:r>
            <a:r>
              <a:rPr lang="de-DE" dirty="0"/>
              <a:t> – „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sport</a:t>
            </a:r>
            <a:r>
              <a:rPr lang="de-DE" dirty="0"/>
              <a:t>“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816369"/>
            <a:ext cx="7056784" cy="366724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57200" y="648361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</p:spTree>
    <p:extLst>
      <p:ext uri="{BB962C8B-B14F-4D97-AF65-F5344CB8AC3E}">
        <p14:creationId xmlns:p14="http://schemas.microsoft.com/office/powerpoint/2010/main" val="252493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200" b="1" dirty="0"/>
              <a:t>Häufigkeit von Gewalterfahrungen insgesamt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Sexualisierte </a:t>
            </a:r>
            <a:r>
              <a:rPr lang="de-DE" dirty="0" err="1"/>
              <a:t>gewalt</a:t>
            </a:r>
            <a:r>
              <a:rPr lang="de-DE" dirty="0"/>
              <a:t> im </a:t>
            </a:r>
            <a:r>
              <a:rPr lang="de-DE" dirty="0" err="1"/>
              <a:t>sport</a:t>
            </a:r>
            <a:r>
              <a:rPr lang="de-DE" dirty="0"/>
              <a:t> – „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sport</a:t>
            </a:r>
            <a:r>
              <a:rPr lang="de-DE" dirty="0"/>
              <a:t>“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>
            <a:lum/>
            <a:alphaModFix/>
          </a:blip>
          <a:srcRect t="13332" r="998"/>
          <a:stretch/>
        </p:blipFill>
        <p:spPr>
          <a:xfrm>
            <a:off x="457200" y="2127126"/>
            <a:ext cx="7139136" cy="3941541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457200" y="6237312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de-DE" sz="1050" i="1" dirty="0">
                <a:latin typeface="Arial Narrow" panose="020B0606020202030204" pitchFamily="34" charset="0"/>
              </a:rPr>
              <a:t>Quelle: </a:t>
            </a:r>
            <a:r>
              <a:rPr lang="de-DE" sz="1050" i="1" dirty="0" err="1">
                <a:latin typeface="Arial Narrow" panose="020B0606020202030204" pitchFamily="34" charset="0"/>
              </a:rPr>
              <a:t>Rulofs</a:t>
            </a:r>
            <a:r>
              <a:rPr lang="de-DE" sz="1050" i="1" dirty="0">
                <a:latin typeface="Arial Narrow" panose="020B0606020202030204" pitchFamily="34" charset="0"/>
              </a:rPr>
              <a:t> B. et al. (2017)</a:t>
            </a:r>
          </a:p>
        </p:txBody>
      </p:sp>
    </p:spTree>
    <p:extLst>
      <p:ext uri="{BB962C8B-B14F-4D97-AF65-F5344CB8AC3E}">
        <p14:creationId xmlns:p14="http://schemas.microsoft.com/office/powerpoint/2010/main" val="109591091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1_KijuVorlage_Ambulanz_02 1">
    <a:dk1>
      <a:srgbClr val="000000"/>
    </a:dk1>
    <a:lt1>
      <a:srgbClr val="FFFFFF"/>
    </a:lt1>
    <a:dk2>
      <a:srgbClr val="000000"/>
    </a:dk2>
    <a:lt2>
      <a:srgbClr val="777777"/>
    </a:lt2>
    <a:accent1>
      <a:srgbClr val="FFCC00"/>
    </a:accent1>
    <a:accent2>
      <a:srgbClr val="FFE682"/>
    </a:accent2>
    <a:accent3>
      <a:srgbClr val="FFFFFF"/>
    </a:accent3>
    <a:accent4>
      <a:srgbClr val="000000"/>
    </a:accent4>
    <a:accent5>
      <a:srgbClr val="FFE2AA"/>
    </a:accent5>
    <a:accent6>
      <a:srgbClr val="E7D075"/>
    </a:accent6>
    <a:hlink>
      <a:srgbClr val="D26E00"/>
    </a:hlink>
    <a:folHlink>
      <a:srgbClr val="FF9933"/>
    </a:folHlink>
  </a:clrScheme>
  <a:fontScheme name="1_KijuVorlage_Ambulanz_0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1569</Words>
  <Application>Microsoft Office PowerPoint</Application>
  <PresentationFormat>Bildschirmpräsentation (4:3)</PresentationFormat>
  <Paragraphs>194</Paragraphs>
  <Slides>26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Dotum</vt:lpstr>
      <vt:lpstr>Arial</vt:lpstr>
      <vt:lpstr>Arial Narrow</vt:lpstr>
      <vt:lpstr>ArialNarrow</vt:lpstr>
      <vt:lpstr>Calibri</vt:lpstr>
      <vt:lpstr>Roboto Condensed</vt:lpstr>
      <vt:lpstr>Wingdings 3</vt:lpstr>
      <vt:lpstr>Larissa</vt:lpstr>
      <vt:lpstr>Prävention  sexualisierter gewalt  im sport</vt:lpstr>
      <vt:lpstr>PSg – eine einführung</vt:lpstr>
      <vt:lpstr>Warum beschäftigen wir uns mit dem Thema PSG?</vt:lpstr>
      <vt:lpstr>Was ist sexualisierte gewalt?</vt:lpstr>
      <vt:lpstr>Formen sexualisierter Gewalt</vt:lpstr>
      <vt:lpstr>Rechtliche grundlagen</vt:lpstr>
      <vt:lpstr>Sexualisierte gewalt im sport – „safe sport“</vt:lpstr>
      <vt:lpstr>Sexualisierte gewalt im sport – „safe sport“</vt:lpstr>
      <vt:lpstr>Sexualisierte gewalt im sport – „safe sport“</vt:lpstr>
      <vt:lpstr>Sexualisierte gewalt im sport – „safe sport“</vt:lpstr>
      <vt:lpstr>Sexualisierte gewalt im sport – „safe sport“</vt:lpstr>
      <vt:lpstr>Was kennzeichnet die Situationen?</vt:lpstr>
      <vt:lpstr>Welche Folgen hat es für die Opfer?</vt:lpstr>
      <vt:lpstr>Wer sind Täter*innen?</vt:lpstr>
      <vt:lpstr>Sensibilisierung für Situationen</vt:lpstr>
      <vt:lpstr>Wann könnt ihr damit in Berührung kommen?</vt:lpstr>
      <vt:lpstr>Interventionsleitfaden</vt:lpstr>
      <vt:lpstr>Interventionsleitfaden</vt:lpstr>
      <vt:lpstr>Interventionsleitfaden</vt:lpstr>
      <vt:lpstr>Interventionsleitfaden</vt:lpstr>
      <vt:lpstr>Was macht der LV/Verein? (entspr. Ergänzen)</vt:lpstr>
      <vt:lpstr>Psg im online-kurs </vt:lpstr>
      <vt:lpstr>PowerPoint-Präsentation</vt:lpstr>
      <vt:lpstr>Literaturverzeichnis</vt:lpstr>
      <vt:lpstr>Literaturverzeichnis</vt:lpstr>
      <vt:lpstr>PowerPoint-Präsentation</vt:lpstr>
    </vt:vector>
  </TitlesOfParts>
  <Company>DLV Darmstadt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Cloessner, Carina</dc:creator>
  <cp:lastModifiedBy>Walter, Nicolas</cp:lastModifiedBy>
  <cp:revision>181</cp:revision>
  <cp:lastPrinted>2017-02-14T13:29:12Z</cp:lastPrinted>
  <dcterms:created xsi:type="dcterms:W3CDTF">2016-10-12T07:33:25Z</dcterms:created>
  <dcterms:modified xsi:type="dcterms:W3CDTF">2020-10-28T19:38:36Z</dcterms:modified>
</cp:coreProperties>
</file>